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9E02-6FA4-4F8C-9DE8-96850A5BBD6A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E878-8726-4BA7-BEE0-4426BA372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623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9E02-6FA4-4F8C-9DE8-96850A5BBD6A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E878-8726-4BA7-BEE0-4426BA372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102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9E02-6FA4-4F8C-9DE8-96850A5BBD6A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E878-8726-4BA7-BEE0-4426BA372E7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7286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9E02-6FA4-4F8C-9DE8-96850A5BBD6A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E878-8726-4BA7-BEE0-4426BA372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924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9E02-6FA4-4F8C-9DE8-96850A5BBD6A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E878-8726-4BA7-BEE0-4426BA372E7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3559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9E02-6FA4-4F8C-9DE8-96850A5BBD6A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E878-8726-4BA7-BEE0-4426BA372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941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9E02-6FA4-4F8C-9DE8-96850A5BBD6A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E878-8726-4BA7-BEE0-4426BA372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393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9E02-6FA4-4F8C-9DE8-96850A5BBD6A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E878-8726-4BA7-BEE0-4426BA372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11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9E02-6FA4-4F8C-9DE8-96850A5BBD6A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E878-8726-4BA7-BEE0-4426BA372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34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9E02-6FA4-4F8C-9DE8-96850A5BBD6A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E878-8726-4BA7-BEE0-4426BA372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668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9E02-6FA4-4F8C-9DE8-96850A5BBD6A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E878-8726-4BA7-BEE0-4426BA372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58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9E02-6FA4-4F8C-9DE8-96850A5BBD6A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E878-8726-4BA7-BEE0-4426BA372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396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9E02-6FA4-4F8C-9DE8-96850A5BBD6A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E878-8726-4BA7-BEE0-4426BA372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134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9E02-6FA4-4F8C-9DE8-96850A5BBD6A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E878-8726-4BA7-BEE0-4426BA372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67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9E02-6FA4-4F8C-9DE8-96850A5BBD6A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E878-8726-4BA7-BEE0-4426BA372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572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29E02-6FA4-4F8C-9DE8-96850A5BBD6A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E878-8726-4BA7-BEE0-4426BA372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799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9E02-6FA4-4F8C-9DE8-96850A5BBD6A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71FE878-8726-4BA7-BEE0-4426BA372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66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0980" y="183729"/>
            <a:ext cx="8849910" cy="3559197"/>
          </a:xfrm>
        </p:spPr>
        <p:txBody>
          <a:bodyPr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фактор успешного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и развития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пространственно-временных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у детей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45935" y="4143813"/>
            <a:ext cx="4032301" cy="1599175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Учитель-логопед: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Дороднова Н.А.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№47»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715561" y="6143875"/>
            <a:ext cx="2144938" cy="4121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Иваново, 2022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090069-E821-4B37-810D-85FB0784DB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55" t="10397" r="35252" b="12661"/>
          <a:stretch/>
        </p:blipFill>
        <p:spPr>
          <a:xfrm>
            <a:off x="1020980" y="3942655"/>
            <a:ext cx="2638269" cy="2613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9393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50F6C-204A-43D9-A15F-F65083C73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 и времени.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5355FA5-004C-4706-B1B8-7C5FE1943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791" t="15659" r="31540" b="18620"/>
          <a:stretch/>
        </p:blipFill>
        <p:spPr>
          <a:xfrm>
            <a:off x="5432874" y="2396730"/>
            <a:ext cx="4485055" cy="3208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9EB181-3B7B-420B-9588-C7D6AFD108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2" t="22629" r="27272" b="14373"/>
          <a:stretch/>
        </p:blipFill>
        <p:spPr>
          <a:xfrm>
            <a:off x="456059" y="2396730"/>
            <a:ext cx="4485055" cy="3190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9704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0FC86-2121-4A39-BBC4-8A69FC3C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Генезис отражения пространства и времени в речевом развитии</a:t>
            </a:r>
          </a:p>
        </p:txBody>
      </p:sp>
      <p:pic>
        <p:nvPicPr>
          <p:cNvPr id="1026" name="Picture 2" descr="Важность общения ребенка со сверстниками. общение. дети. ">
            <a:extLst>
              <a:ext uri="{FF2B5EF4-FFF2-40B4-BE49-F238E27FC236}">
                <a16:creationId xmlns:a16="http://schemas.microsoft.com/office/drawing/2014/main" id="{09AA1C96-13E6-4615-83D1-4DE1C0011C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607236"/>
            <a:ext cx="4572000" cy="3038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kto-chto-gde.ru/wp-content/uploads/2016/10/shutterstock_142561333.jpg">
            <a:extLst>
              <a:ext uri="{FF2B5EF4-FFF2-40B4-BE49-F238E27FC236}">
                <a16:creationId xmlns:a16="http://schemas.microsoft.com/office/drawing/2014/main" id="{1C807D11-3305-4FDC-8928-8C09418AC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7"/>
          <a:stretch/>
        </p:blipFill>
        <p:spPr bwMode="auto">
          <a:xfrm>
            <a:off x="5601925" y="2607236"/>
            <a:ext cx="4901382" cy="3038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00341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1C72B-DF16-4A0F-87F0-DE0ECAB77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5914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5C4D6E-4290-4E36-B609-2128EF945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63236"/>
            <a:ext cx="3592662" cy="2931528"/>
          </a:xfrm>
        </p:spPr>
        <p:txBody>
          <a:bodyPr/>
          <a:lstStyle/>
          <a:p>
            <a:pPr algn="just"/>
            <a:r>
              <a:rPr lang="ru-RU" dirty="0"/>
              <a:t>это деятельность, в которой дети берут на себя те или иные функции взрослых людей в специально создаваемых ими игровых, воображаемых условиях, воспроизводят деятельность взрослых и отношения между ними. </a:t>
            </a:r>
          </a:p>
        </p:txBody>
      </p:sp>
      <p:pic>
        <p:nvPicPr>
          <p:cNvPr id="2050" name="Picture 2" descr="https://www.maam.ru/upload/blogs/detsad-1446384-1531331871.jpg">
            <a:extLst>
              <a:ext uri="{FF2B5EF4-FFF2-40B4-BE49-F238E27FC236}">
                <a16:creationId xmlns:a16="http://schemas.microsoft.com/office/drawing/2014/main" id="{658C65F6-ACCD-416A-AD65-5641B7AA8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437" y="1684910"/>
            <a:ext cx="4973579" cy="372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26914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D3F75-3914-467B-B01D-5620947F5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499" y="274041"/>
            <a:ext cx="8596668" cy="1320800"/>
          </a:xfrm>
        </p:spPr>
        <p:txBody>
          <a:bodyPr>
            <a:normAutofit/>
          </a:bodyPr>
          <a:lstStyle/>
          <a:p>
            <a:pPr algn="just"/>
            <a:r>
              <a:rPr lang="ru-RU" sz="3200" b="1" dirty="0"/>
              <a:t>Цель:</a:t>
            </a:r>
            <a:r>
              <a:rPr lang="ru-RU" sz="3200" dirty="0"/>
              <a:t> развитие ориентировки в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микро- </a:t>
            </a:r>
            <a:r>
              <a:rPr lang="ru-RU" sz="3200" dirty="0"/>
              <a:t>и </a:t>
            </a:r>
            <a:r>
              <a:rPr lang="ru-RU" sz="3200" dirty="0" smtClean="0"/>
              <a:t>макро-пространстве.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ABFE81-68A5-41C4-8679-ABB0E9455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99" y="1939679"/>
            <a:ext cx="5236905" cy="2618041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/>
              <a:t>Обобщение знаний о пространственном расположении частей своего тела, ориентировки в окружающем пространстве «от себя»; «от другого человека»;</a:t>
            </a:r>
          </a:p>
          <a:p>
            <a:pPr algn="just"/>
            <a:r>
              <a:rPr lang="ru-RU" dirty="0"/>
              <a:t>Формирование навыков поли сенсорного восприятия предметов, умения анализировать информацию, полученную с помощью зрения и сохранных анализаторов, применять в практической деятельности;</a:t>
            </a:r>
          </a:p>
          <a:p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E67D5CA-40B1-4740-AC9D-63B764F942D9}"/>
              </a:ext>
            </a:extLst>
          </p:cNvPr>
          <p:cNvSpPr txBox="1">
            <a:spLocks/>
          </p:cNvSpPr>
          <p:nvPr/>
        </p:nvSpPr>
        <p:spPr>
          <a:xfrm>
            <a:off x="551499" y="1322663"/>
            <a:ext cx="2265804" cy="6641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/>
              <a:t>Задачи:</a:t>
            </a:r>
          </a:p>
        </p:txBody>
      </p:sp>
      <p:pic>
        <p:nvPicPr>
          <p:cNvPr id="3074" name="Picture 2" descr="https://i.pinimg.com/originals/6f/a4/e6/6fa4e6e896d3cffed8ac5e54e8d17013.jpg">
            <a:extLst>
              <a:ext uri="{FF2B5EF4-FFF2-40B4-BE49-F238E27FC236}">
                <a16:creationId xmlns:a16="http://schemas.microsoft.com/office/drawing/2014/main" id="{72DE4993-4501-48B5-BA94-9503B4272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828" y="1594841"/>
            <a:ext cx="4146258" cy="2764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8D483A6C-931B-4E09-83D8-28F2FE5F28F9}"/>
              </a:ext>
            </a:extLst>
          </p:cNvPr>
          <p:cNvSpPr txBox="1">
            <a:spLocks/>
          </p:cNvSpPr>
          <p:nvPr/>
        </p:nvSpPr>
        <p:spPr>
          <a:xfrm>
            <a:off x="2199908" y="4682668"/>
            <a:ext cx="6948259" cy="17053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/>
              <a:t>Восприятие, понимание предметно-пространственных отношений;</a:t>
            </a:r>
          </a:p>
          <a:p>
            <a:pPr algn="just"/>
            <a:r>
              <a:rPr lang="ru-RU" dirty="0"/>
              <a:t>Формирование у детей прочной связи слов, обозначающих пространственные признаки предметов, с их чувственным восприятием, а самое главное практико-ориентированным.</a:t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7520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BAC514-602C-409D-9471-13F96655C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88" y="216241"/>
            <a:ext cx="8852560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пространственных ориентиров в сюжетно-ролевой игре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B76A4D-1A7D-4492-8D63-7BC44186B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003" y="2864795"/>
            <a:ext cx="5457129" cy="2034796"/>
          </a:xfrm>
        </p:spPr>
        <p:txBody>
          <a:bodyPr>
            <a:normAutofit/>
          </a:bodyPr>
          <a:lstStyle/>
          <a:p>
            <a:pPr algn="just"/>
            <a:r>
              <a:rPr lang="ru-RU" i="1" dirty="0"/>
              <a:t>III </a:t>
            </a:r>
            <a:r>
              <a:rPr lang="ru-RU" i="1" dirty="0" smtClean="0"/>
              <a:t>этап</a:t>
            </a:r>
            <a:r>
              <a:rPr lang="ru-RU" dirty="0"/>
              <a:t> Формирование умений детей определять словом положение того или иного предмета по отношению к другому.</a:t>
            </a:r>
          </a:p>
          <a:p>
            <a:pPr algn="just"/>
            <a:r>
              <a:rPr lang="ru-RU" i="1" dirty="0"/>
              <a:t>IV </a:t>
            </a:r>
            <a:r>
              <a:rPr lang="ru-RU" i="1" dirty="0" smtClean="0"/>
              <a:t>этап</a:t>
            </a:r>
            <a:r>
              <a:rPr lang="ru-RU" dirty="0" smtClean="0"/>
              <a:t> </a:t>
            </a:r>
            <a:r>
              <a:rPr lang="ru-RU" dirty="0"/>
              <a:t>Формирование умений ориентироваться в трехмерном пространстве в движении.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31C9C6-308E-460B-A454-4CAED7AF8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60" t="22874" r="41445" b="23670"/>
          <a:stretch/>
        </p:blipFill>
        <p:spPr>
          <a:xfrm>
            <a:off x="482309" y="2975808"/>
            <a:ext cx="3970266" cy="2695181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7AA5A72F-5AB7-41EB-A6EC-F161FBA293DC}"/>
              </a:ext>
            </a:extLst>
          </p:cNvPr>
          <p:cNvSpPr txBox="1">
            <a:spLocks/>
          </p:cNvSpPr>
          <p:nvPr/>
        </p:nvSpPr>
        <p:spPr>
          <a:xfrm>
            <a:off x="482309" y="1486375"/>
            <a:ext cx="7610558" cy="1489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i="1" dirty="0"/>
              <a:t> I </a:t>
            </a:r>
            <a:r>
              <a:rPr lang="ru-RU" i="1" dirty="0" smtClean="0"/>
              <a:t>этап</a:t>
            </a:r>
            <a:r>
              <a:rPr lang="ru-RU" dirty="0" smtClean="0"/>
              <a:t> </a:t>
            </a:r>
            <a:r>
              <a:rPr lang="ru-RU" dirty="0"/>
              <a:t>Ф</a:t>
            </a:r>
            <a:r>
              <a:rPr lang="ru-RU" dirty="0" smtClean="0"/>
              <a:t>ормирование </a:t>
            </a:r>
            <a:r>
              <a:rPr lang="ru-RU" dirty="0"/>
              <a:t>пространственных представлений с точки отсчета «от себя»: слева, справа, вверху, внизу, впереди, сзади.</a:t>
            </a:r>
          </a:p>
          <a:p>
            <a:pPr algn="just"/>
            <a:r>
              <a:rPr lang="ru-RU" i="1" dirty="0"/>
              <a:t>II </a:t>
            </a:r>
            <a:r>
              <a:rPr lang="ru-RU" i="1" dirty="0" smtClean="0"/>
              <a:t>этап</a:t>
            </a:r>
            <a:r>
              <a:rPr lang="ru-RU" dirty="0" smtClean="0"/>
              <a:t> </a:t>
            </a:r>
            <a:r>
              <a:rPr lang="ru-RU" dirty="0"/>
              <a:t>Формирование пространственных представлений с точки отсчета « от предмета», «от другого человека</a:t>
            </a:r>
            <a:r>
              <a:rPr lang="ru-RU" dirty="0" smtClean="0"/>
              <a:t>».</a:t>
            </a:r>
            <a:endParaRPr lang="ru-RU" dirty="0"/>
          </a:p>
          <a:p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16329C55-22CE-4E1E-9B58-B43009CFA26A}"/>
              </a:ext>
            </a:extLst>
          </p:cNvPr>
          <p:cNvSpPr txBox="1">
            <a:spLocks/>
          </p:cNvSpPr>
          <p:nvPr/>
        </p:nvSpPr>
        <p:spPr>
          <a:xfrm>
            <a:off x="4651168" y="4899591"/>
            <a:ext cx="5457129" cy="11143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i="1" dirty="0"/>
              <a:t>V </a:t>
            </a:r>
            <a:r>
              <a:rPr lang="ru-RU" i="1" dirty="0" smtClean="0"/>
              <a:t>этап</a:t>
            </a:r>
            <a:r>
              <a:rPr lang="ru-RU" dirty="0" smtClean="0"/>
              <a:t> </a:t>
            </a:r>
            <a:r>
              <a:rPr lang="ru-RU" dirty="0"/>
              <a:t>Формирование умений ориентироваться на плоскости (ориентировка на листе бумаги, т.е. в двухмерном пространстве</a:t>
            </a:r>
            <a:r>
              <a:rPr lang="ru-RU" b="1" dirty="0"/>
              <a:t>).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681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92406-294C-4959-B041-2A781EBE5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02" y="178937"/>
            <a:ext cx="9246548" cy="1526848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/>
              <a:t>«Скажи </a:t>
            </a:r>
            <a:r>
              <a:rPr lang="ru-RU" dirty="0" smtClean="0"/>
              <a:t>мне - </a:t>
            </a:r>
            <a:r>
              <a:rPr lang="ru-RU" dirty="0"/>
              <a:t>и я забуду, покажи </a:t>
            </a:r>
            <a:r>
              <a:rPr lang="ru-RU" dirty="0" smtClean="0"/>
              <a:t>мне - </a:t>
            </a:r>
            <a:r>
              <a:rPr lang="ru-RU" dirty="0"/>
              <a:t>и я запомню, дай мне сделать – и я научусь.»                    															Конфуций.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377739-71DB-4AD8-8E60-6498D4C61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4" t="11589" r="31659" b="12150"/>
          <a:stretch/>
        </p:blipFill>
        <p:spPr>
          <a:xfrm>
            <a:off x="452913" y="1751077"/>
            <a:ext cx="2341008" cy="2003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47CE43-7C94-4EE0-B990-59C72DF99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01" t="12477" r="34427" b="13272"/>
          <a:stretch/>
        </p:blipFill>
        <p:spPr>
          <a:xfrm>
            <a:off x="452913" y="4105313"/>
            <a:ext cx="2678756" cy="2261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 descr="https://ds04.infourok.ru/uploads/ex/108c/0010ecf3-28c36d9d/hello_html_m70888ba0.jpg">
            <a:extLst>
              <a:ext uri="{FF2B5EF4-FFF2-40B4-BE49-F238E27FC236}">
                <a16:creationId xmlns:a16="http://schemas.microsoft.com/office/drawing/2014/main" id="{B6B86518-0B09-47C0-A587-4133EBCA89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740" y="1751075"/>
            <a:ext cx="2670588" cy="2003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85.lipetskddo.ru/files/images/albums/foto_63511.jpg">
            <a:extLst>
              <a:ext uri="{FF2B5EF4-FFF2-40B4-BE49-F238E27FC236}">
                <a16:creationId xmlns:a16="http://schemas.microsoft.com/office/drawing/2014/main" id="{263ACFA7-8989-4776-88F0-4E4C9B1EB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7" t="7851" r="25401"/>
          <a:stretch/>
        </p:blipFill>
        <p:spPr bwMode="auto">
          <a:xfrm>
            <a:off x="3432740" y="4105314"/>
            <a:ext cx="2562021" cy="2261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ds04.infourok.ru/uploads/ex/0e46/0011d50d-2058ff46/hello_html_115a4359.jpg">
            <a:extLst>
              <a:ext uri="{FF2B5EF4-FFF2-40B4-BE49-F238E27FC236}">
                <a16:creationId xmlns:a16="http://schemas.microsoft.com/office/drawing/2014/main" id="{23472A91-8CD3-4C6E-A9BD-5482AE641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 bwMode="auto">
          <a:xfrm>
            <a:off x="6742148" y="1796701"/>
            <a:ext cx="2953880" cy="1969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1.bp.blogspot.com/-XOV934fCo54/X_A8JHSpAZI/AAAAAAAACLY/_saNpR7xI7QQB13eeGOW2sA-IQsjj9FBQCLcBGAsYHQ/s1037/0015-017-Igra.jpg">
            <a:extLst>
              <a:ext uri="{FF2B5EF4-FFF2-40B4-BE49-F238E27FC236}">
                <a16:creationId xmlns:a16="http://schemas.microsoft.com/office/drawing/2014/main" id="{4D3894E3-51C8-436B-9D13-DA23AA928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9" t="32458" r="14617" b="1499"/>
          <a:stretch/>
        </p:blipFill>
        <p:spPr bwMode="auto">
          <a:xfrm>
            <a:off x="6337962" y="4119136"/>
            <a:ext cx="3358066" cy="2256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993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0448" y="177333"/>
            <a:ext cx="5435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Лексическая тема «ПОЧТА»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20485"/>
          <a:stretch/>
        </p:blipFill>
        <p:spPr>
          <a:xfrm>
            <a:off x="252516" y="874123"/>
            <a:ext cx="2710259" cy="1725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75016" y="2645964"/>
            <a:ext cx="17507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НОД Развитие </a:t>
            </a: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связной речи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4" t="16099" r="11005" b="18481"/>
          <a:stretch/>
        </p:blipFill>
        <p:spPr>
          <a:xfrm>
            <a:off x="3190078" y="902358"/>
            <a:ext cx="3025833" cy="1717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122906" y="2702003"/>
            <a:ext cx="32255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НОД Подготовка к обучению</a:t>
            </a: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грамоте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6"/>
          <a:stretch/>
        </p:blipFill>
        <p:spPr>
          <a:xfrm>
            <a:off x="3055992" y="3564533"/>
            <a:ext cx="3140956" cy="304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327379" y="4017265"/>
            <a:ext cx="3275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Экскурсия </a:t>
            </a: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«Почтовое отделение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связи»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37"/>
          <a:stretch/>
        </p:blipFill>
        <p:spPr>
          <a:xfrm rot="5400000">
            <a:off x="9374294" y="507736"/>
            <a:ext cx="2749381" cy="2344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592" y="3476211"/>
            <a:ext cx="1857696" cy="247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67" y="2431991"/>
            <a:ext cx="2725880" cy="1533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9627676" y="5953139"/>
            <a:ext cx="19960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Радостная весть </a:t>
            </a:r>
          </a:p>
          <a:p>
            <a:pPr algn="ctr"/>
            <a:r>
              <a:rPr lang="ru-RU" dirty="0"/>
              <a:t>от почтальона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401" y="4714675"/>
            <a:ext cx="2662411" cy="1996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79" y="351119"/>
            <a:ext cx="2392954" cy="1794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3" y="3555670"/>
            <a:ext cx="2289497" cy="3052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12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666468-FEE6-4132-9A71-3B67C5849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23" y="217089"/>
            <a:ext cx="8596668" cy="774583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Посткроссинг</a:t>
            </a:r>
            <a:r>
              <a:rPr lang="ru-RU" dirty="0"/>
              <a:t> #</a:t>
            </a:r>
            <a:r>
              <a:rPr lang="ru-RU" dirty="0" err="1"/>
              <a:t>Россиястранагородов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431D34C-7A0D-4699-B060-68B9C2D9A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223" r="25906"/>
          <a:stretch/>
        </p:blipFill>
        <p:spPr>
          <a:xfrm>
            <a:off x="4144794" y="1128923"/>
            <a:ext cx="3299195" cy="2023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D2A2F4-09FD-497C-80B7-104E68AF6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4" t="18869" r="8775"/>
          <a:stretch/>
        </p:blipFill>
        <p:spPr>
          <a:xfrm>
            <a:off x="1013434" y="3476210"/>
            <a:ext cx="5293454" cy="2719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2F4171-2A45-47F5-8A22-85E1F3ADD7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55"/>
          <a:stretch/>
        </p:blipFill>
        <p:spPr>
          <a:xfrm>
            <a:off x="455184" y="1197737"/>
            <a:ext cx="3204977" cy="1954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43632" t="32350" r="34592" b="26981"/>
          <a:stretch/>
        </p:blipFill>
        <p:spPr>
          <a:xfrm>
            <a:off x="6924234" y="2464015"/>
            <a:ext cx="3308619" cy="3474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74A8F4-332D-4AC9-9BCB-550682BBC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7424" y="375084"/>
            <a:ext cx="1645306" cy="164530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67CC625-0ABD-45BE-80BC-102210533ED9}"/>
              </a:ext>
            </a:extLst>
          </p:cNvPr>
          <p:cNvSpPr/>
          <p:nvPr/>
        </p:nvSpPr>
        <p:spPr>
          <a:xfrm>
            <a:off x="1348994" y="6335089"/>
            <a:ext cx="9915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https://docs.google.com/forms/d/1DvBATgRwuYjqx6KyQOuhLYbq6iAZustoAALUunytamk/edit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448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312</TotalTime>
  <Words>265</Words>
  <Application>Microsoft Office PowerPoint</Application>
  <PresentationFormat>Широкоэкранный</PresentationFormat>
  <Paragraphs>33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Times New Roman</vt:lpstr>
      <vt:lpstr>Trebuchet MS</vt:lpstr>
      <vt:lpstr>Wingdings 3</vt:lpstr>
      <vt:lpstr>Аспект</vt:lpstr>
      <vt:lpstr>Сюжетно-ролевая игра  как фактор успешного  формирования и развития  пространственно-временных представлений у детей  дошкольного возраста.</vt:lpstr>
      <vt:lpstr>Жизнь ребёнка в  пространстве и времени.</vt:lpstr>
      <vt:lpstr>Генезис отражения пространства и времени в речевом развитии</vt:lpstr>
      <vt:lpstr>Сюжетно-ролевая игра</vt:lpstr>
      <vt:lpstr>Цель: развитие ориентировки в  микро- и макро-пространстве.</vt:lpstr>
      <vt:lpstr>Формирование пространственных ориентиров в сюжетно-ролевой игре</vt:lpstr>
      <vt:lpstr>«Скажи мне - и я забуду, покажи мне - и я запомню, дай мне сделать – и я научусь.»                                   Конфуций. </vt:lpstr>
      <vt:lpstr>Презентация PowerPoint</vt:lpstr>
      <vt:lpstr>Посткроссинг #Россиястранагородов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Сюжетно-ролевая игра как эффективное средство развития пространственно-временных отношений.</dc:title>
  <dc:creator>Наташа</dc:creator>
  <cp:lastModifiedBy>User</cp:lastModifiedBy>
  <cp:revision>39</cp:revision>
  <dcterms:created xsi:type="dcterms:W3CDTF">2022-03-27T15:17:16Z</dcterms:created>
  <dcterms:modified xsi:type="dcterms:W3CDTF">2022-03-31T09:56:09Z</dcterms:modified>
</cp:coreProperties>
</file>