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0" r:id="rId8"/>
    <p:sldId id="278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88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0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8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6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9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11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50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6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7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3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4FA0-03E2-4626-9ED8-3D87E9962BE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5FDDE46-7451-4523-9954-15D3B472CA3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8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959B5-452D-DCFF-AB53-D691A008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28"/>
            <a:ext cx="9845749" cy="3455581"/>
          </a:xfr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/>
              <a:t>Семинар-практикум: «Планирование деятельности учителя-дефектолога в ДОУ»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4B8386-DF06-AFB7-F99A-0B145CA5B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972" y="4771619"/>
            <a:ext cx="10529777" cy="16557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ru-RU" dirty="0"/>
              <a:t> Составитель</a:t>
            </a:r>
            <a:r>
              <a:rPr lang="en-US" dirty="0" smtClean="0"/>
              <a:t>:</a:t>
            </a:r>
            <a:r>
              <a:rPr lang="ru-RU" dirty="0" smtClean="0"/>
              <a:t> Хренова </a:t>
            </a:r>
            <a:r>
              <a:rPr lang="ru-RU" dirty="0"/>
              <a:t>Светлана </a:t>
            </a:r>
            <a:r>
              <a:rPr lang="ru-RU" dirty="0" smtClean="0"/>
              <a:t>Альбертовна, </a:t>
            </a:r>
          </a:p>
          <a:p>
            <a:pPr algn="r"/>
            <a:r>
              <a:rPr lang="ru-RU" dirty="0" smtClean="0"/>
              <a:t>учитель-дефектолог МБДОУ № 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D75247-4A60-B398-EE99-AC0FB7A11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1329" y="0"/>
            <a:ext cx="6900672" cy="686022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7ED34CE-A891-B6BA-9195-83F74D9C8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45" y="96531"/>
            <a:ext cx="5205984" cy="64718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Рабочая программа состоит из основных разделов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0B1FC-31F1-F31A-5319-A9B1AF5B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6" y="840242"/>
            <a:ext cx="4139183" cy="350010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38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DC058-43D0-887C-DFE0-CF14D741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" y="0"/>
            <a:ext cx="4717770" cy="4632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2.7. Содержание обучения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0EE29-F87A-9B14-D232-3D1E8E005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" y="463296"/>
            <a:ext cx="4279392" cy="56570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раздела образовательной области «Познавательное развитие» по формированию элементарных математических представлений разбито на периоды: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период (сентябрь, октябрь, ноябрь)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период (декабрь, январь, февраль)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период (март, апрель, май)</a:t>
            </a:r>
          </a:p>
          <a:p>
            <a:pPr marL="8890" marR="8890" indent="173990">
              <a:lnSpc>
                <a:spcPct val="115000"/>
              </a:lnSpc>
              <a:spcAft>
                <a:spcPts val="1000"/>
              </a:spcAft>
            </a:pP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8890" indent="173990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проводятся 2 раза в неделю. Длительность занятия   - 20 минут, что соответствует возрастным особенностям детей. Проведение занятий по данному пособию предполагает работу с подгруппами  5-6  детей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BB97B2A-541F-D929-754B-B55B11CE7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73964"/>
              </p:ext>
            </p:extLst>
          </p:nvPr>
        </p:nvGraphicFramePr>
        <p:xfrm>
          <a:off x="4474464" y="1"/>
          <a:ext cx="7717536" cy="690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84">
                  <a:extLst>
                    <a:ext uri="{9D8B030D-6E8A-4147-A177-3AD203B41FA5}">
                      <a16:colId xmlns:a16="http://schemas.microsoft.com/office/drawing/2014/main" val="2880193144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3498023179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1873138684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168261868"/>
                    </a:ext>
                  </a:extLst>
                </a:gridCol>
              </a:tblGrid>
              <a:tr h="672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занятий (по Колесниковой Е.В. «Математика для детей 4-5 лет», в дополнении взяты задания из КРО «Для работы с детьми 5- 6лет с ЗПР» Морозовой И.А., Пушкаревой М, А.)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774672"/>
                  </a:ext>
                </a:extLst>
              </a:tr>
              <a:tr h="67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период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909"/>
                  </a:ext>
                </a:extLst>
              </a:tr>
              <a:tr h="672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1.09-16.09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диагностический период (учитель-дефектолог, учитель – логопед, психолог, воспитатель);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272869"/>
                  </a:ext>
                </a:extLst>
              </a:tr>
              <a:tr h="1087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.09-2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детским садом. Помещения детского сада.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1.Ориентировка в тетради (конспект дефектолога)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Ориентировка в тетради (конспект дефектолога)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122829"/>
                  </a:ext>
                </a:extLst>
              </a:tr>
              <a:tr h="1087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2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.09-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группа. Игрушки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Лево-право ( КРО №7 Сред.возр)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2.Продолжение знакомства с тетрадью в клетку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629218"/>
                  </a:ext>
                </a:extLst>
              </a:tr>
              <a:tr h="1258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3.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тела. Туалетные принадлежности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Один-много. Сравнение множеств. Большой и маленький. Круг (Колесникова №1)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Цвет предметов (КРО)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643102"/>
                  </a:ext>
                </a:extLst>
              </a:tr>
              <a:tr h="1258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.10-1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года Осень.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Закрепление понятий &lt;&lt;больше-меньше&gt;&gt; (КРО № 9, </a:t>
                      </a:r>
                      <a:r>
                        <a:rPr lang="ru-RU" sz="1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стар.в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2.Соотнесение числа и количества (КРО № 1, </a:t>
                      </a:r>
                      <a:r>
                        <a:rPr lang="ru-RU" sz="1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стар.в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437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9967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3C3BB75-5B05-9529-6E2F-4469C33EC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48693"/>
              </p:ext>
            </p:extLst>
          </p:nvPr>
        </p:nvGraphicFramePr>
        <p:xfrm>
          <a:off x="335280" y="630856"/>
          <a:ext cx="11521440" cy="569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01">
                  <a:extLst>
                    <a:ext uri="{9D8B030D-6E8A-4147-A177-3AD203B41FA5}">
                      <a16:colId xmlns:a16="http://schemas.microsoft.com/office/drawing/2014/main" val="3287128233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571644152"/>
                    </a:ext>
                  </a:extLst>
                </a:gridCol>
                <a:gridCol w="3211033">
                  <a:extLst>
                    <a:ext uri="{9D8B030D-6E8A-4147-A177-3AD203B41FA5}">
                      <a16:colId xmlns:a16="http://schemas.microsoft.com/office/drawing/2014/main" val="3895221734"/>
                    </a:ext>
                  </a:extLst>
                </a:gridCol>
                <a:gridCol w="5594143">
                  <a:extLst>
                    <a:ext uri="{9D8B030D-6E8A-4147-A177-3AD203B41FA5}">
                      <a16:colId xmlns:a16="http://schemas.microsoft.com/office/drawing/2014/main" val="2576886884"/>
                    </a:ext>
                  </a:extLst>
                </a:gridCol>
              </a:tblGrid>
              <a:tr h="379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элементарных математических представлений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5299606"/>
                  </a:ext>
                </a:extLst>
              </a:tr>
              <a:tr h="5316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 тела. Туалетные принадлежности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Один-много. Сравнение множеств. Большой и маленький. Круг (Колесникова №1)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Коррекционно-образовательные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закреплять умение сравнивать количество предметов, различать где один предмет, а где много; сравнивать две группы предметов, устанавливать равенство между ними, сравнивать по величине, объединять по этому признаку, считать предметы прямым счетом, по порядку, закреплять знания о геометрической фигуре круг, учить отгадывать загадки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.-развивающие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согласовывать числительные с существительным в роде, числе, падеже, развивать память, внимание, зрительное восприятие, мышление 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.-воспитательные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воспитывать понимать учебную задачу, навыки самоконтроля и самооценки.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Цвет предметов (КРО)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Коррекционно-образовательные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повторить основные цвета предметов, сравнивать их по цвету и выделять основной признак, учить выкладывать последовательность и группировать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.-развивающие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согласовывать числительные с существительным в роде, числе, падеже, развивать память, внимание, зрительное восприятие, мышление 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.-воспитательные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воспитывать понимать учебную задачу, навыки самоконтроля и самооценки.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8230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5B9F2C-15C9-A92E-8BC7-C4C88DA9C9A7}"/>
              </a:ext>
            </a:extLst>
          </p:cNvPr>
          <p:cNvSpPr txBox="1"/>
          <p:nvPr/>
        </p:nvSpPr>
        <p:spPr>
          <a:xfrm>
            <a:off x="3416808" y="199382"/>
            <a:ext cx="610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2.7.2.   Тематическое планирование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75618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E68B77-CF28-960F-AB10-4D2AE4CEA404}"/>
              </a:ext>
            </a:extLst>
          </p:cNvPr>
          <p:cNvSpPr txBox="1"/>
          <p:nvPr/>
        </p:nvSpPr>
        <p:spPr>
          <a:xfrm>
            <a:off x="1868424" y="518"/>
            <a:ext cx="86654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раздела образовательной области «Познавательное развитие» по ФЦКМ (ознакомлению с окружающим миром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B97A80B-72B5-CC2F-A520-BDAD9838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01943"/>
              </p:ext>
            </p:extLst>
          </p:nvPr>
        </p:nvGraphicFramePr>
        <p:xfrm>
          <a:off x="633984" y="752981"/>
          <a:ext cx="10753343" cy="610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529">
                  <a:extLst>
                    <a:ext uri="{9D8B030D-6E8A-4147-A177-3AD203B41FA5}">
                      <a16:colId xmlns:a16="http://schemas.microsoft.com/office/drawing/2014/main" val="2955861779"/>
                    </a:ext>
                  </a:extLst>
                </a:gridCol>
                <a:gridCol w="2218944">
                  <a:extLst>
                    <a:ext uri="{9D8B030D-6E8A-4147-A177-3AD203B41FA5}">
                      <a16:colId xmlns:a16="http://schemas.microsoft.com/office/drawing/2014/main" val="1249372074"/>
                    </a:ext>
                  </a:extLst>
                </a:gridCol>
                <a:gridCol w="4096511">
                  <a:extLst>
                    <a:ext uri="{9D8B030D-6E8A-4147-A177-3AD203B41FA5}">
                      <a16:colId xmlns:a16="http://schemas.microsoft.com/office/drawing/2014/main" val="2448930999"/>
                    </a:ext>
                  </a:extLst>
                </a:gridCol>
                <a:gridCol w="2665359">
                  <a:extLst>
                    <a:ext uri="{9D8B030D-6E8A-4147-A177-3AD203B41FA5}">
                      <a16:colId xmlns:a16="http://schemas.microsoft.com/office/drawing/2014/main" val="703110689"/>
                    </a:ext>
                  </a:extLst>
                </a:gridCol>
              </a:tblGrid>
              <a:tr h="1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недели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143772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536730"/>
                  </a:ext>
                </a:extLst>
              </a:tr>
              <a:tr h="18842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период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91812"/>
                  </a:ext>
                </a:extLst>
              </a:tr>
              <a:tr h="3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1.09-16.09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диагностический период (учитель-дефектолог, учитель – логопед, психолог, воспитатель);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698582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.09-2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детским садом. Помещения детского сада.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детским садом. Помещения детского сада.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546707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группа. Игрушки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группа. Игрушки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059028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3.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тела. Туалетные принадлежности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тела. Туалетные принадлежности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270656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.10-1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года Осень.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года Осень.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002660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789245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.10-2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6113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31.10-4.11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832923"/>
                  </a:ext>
                </a:extLst>
              </a:tr>
              <a:tr h="5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7.11-11.11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691667"/>
                  </a:ext>
                </a:extLst>
              </a:tr>
              <a:tr h="471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14.11-18.11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Осенние листья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Осенние листья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24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75627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4C34AB3B-608E-C16E-03C5-2B60B59D6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78929"/>
              </p:ext>
            </p:extLst>
          </p:nvPr>
        </p:nvGraphicFramePr>
        <p:xfrm>
          <a:off x="2032000" y="719666"/>
          <a:ext cx="8128000" cy="77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176207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00506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7700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6839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целостной картины мира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700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9C9C2D-BB68-ADD0-9DDA-14086D5A6045}"/>
              </a:ext>
            </a:extLst>
          </p:cNvPr>
          <p:cNvSpPr txBox="1"/>
          <p:nvPr/>
        </p:nvSpPr>
        <p:spPr>
          <a:xfrm>
            <a:off x="2904744" y="132129"/>
            <a:ext cx="6824472" cy="3906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2.13.2. Тематическое планирование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24889117-9F52-77B9-186E-E0C65CDC6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78140"/>
              </p:ext>
            </p:extLst>
          </p:nvPr>
        </p:nvGraphicFramePr>
        <p:xfrm>
          <a:off x="146304" y="719668"/>
          <a:ext cx="11794058" cy="5627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680">
                  <a:extLst>
                    <a:ext uri="{9D8B030D-6E8A-4147-A177-3AD203B41FA5}">
                      <a16:colId xmlns:a16="http://schemas.microsoft.com/office/drawing/2014/main" val="864182568"/>
                    </a:ext>
                  </a:extLst>
                </a:gridCol>
                <a:gridCol w="1086523">
                  <a:extLst>
                    <a:ext uri="{9D8B030D-6E8A-4147-A177-3AD203B41FA5}">
                      <a16:colId xmlns:a16="http://schemas.microsoft.com/office/drawing/2014/main" val="4041950005"/>
                    </a:ext>
                  </a:extLst>
                </a:gridCol>
                <a:gridCol w="3923414">
                  <a:extLst>
                    <a:ext uri="{9D8B030D-6E8A-4147-A177-3AD203B41FA5}">
                      <a16:colId xmlns:a16="http://schemas.microsoft.com/office/drawing/2014/main" val="4241223518"/>
                    </a:ext>
                  </a:extLst>
                </a:gridCol>
                <a:gridCol w="5369441">
                  <a:extLst>
                    <a:ext uri="{9D8B030D-6E8A-4147-A177-3AD203B41FA5}">
                      <a16:colId xmlns:a16="http://schemas.microsoft.com/office/drawing/2014/main" val="2661244583"/>
                    </a:ext>
                  </a:extLst>
                </a:gridCol>
              </a:tblGrid>
              <a:tr h="249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целостной картины мира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053261"/>
                  </a:ext>
                </a:extLst>
              </a:tr>
              <a:tr h="249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334481"/>
                  </a:ext>
                </a:extLst>
              </a:tr>
              <a:tr h="5129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детским садом. Помещения детского сада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1.Помещения детского сада. Профессии сотрудников детского сада  (КРО №2,стр 20)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Коррекционно-образовательные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познакомить детей с помещениями детского сада, провести экскурсию, закреплять знания детей о назначении помещений детского  сада, учить отвечать на вопросы о труде воспитателя, помощника воспитателя, педагога-дефектолога, врача, медицинской сестры, рассказать о профессиях работников сада, ввести обобщающее понятие 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проффессии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учить детей рассказывать о внешнем виде здания детского сада.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Коррекционно-развивающие задачи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развивать общую функцию мышления, зрительное внимание, зрительную память, грамматический строй речи, общую и мелкую моторику.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Коррекционно-воспитательные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воспитывать интерес к организованной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04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99079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3492D8C-DA86-BC21-6FCC-004BD2625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6069"/>
              </p:ext>
            </p:extLst>
          </p:nvPr>
        </p:nvGraphicFramePr>
        <p:xfrm>
          <a:off x="579120" y="855018"/>
          <a:ext cx="10991088" cy="593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72">
                  <a:extLst>
                    <a:ext uri="{9D8B030D-6E8A-4147-A177-3AD203B41FA5}">
                      <a16:colId xmlns:a16="http://schemas.microsoft.com/office/drawing/2014/main" val="3856023121"/>
                    </a:ext>
                  </a:extLst>
                </a:gridCol>
                <a:gridCol w="2747772">
                  <a:extLst>
                    <a:ext uri="{9D8B030D-6E8A-4147-A177-3AD203B41FA5}">
                      <a16:colId xmlns:a16="http://schemas.microsoft.com/office/drawing/2014/main" val="1295995044"/>
                    </a:ext>
                  </a:extLst>
                </a:gridCol>
                <a:gridCol w="2747772">
                  <a:extLst>
                    <a:ext uri="{9D8B030D-6E8A-4147-A177-3AD203B41FA5}">
                      <a16:colId xmlns:a16="http://schemas.microsoft.com/office/drawing/2014/main" val="1494455251"/>
                    </a:ext>
                  </a:extLst>
                </a:gridCol>
                <a:gridCol w="2747772">
                  <a:extLst>
                    <a:ext uri="{9D8B030D-6E8A-4147-A177-3AD203B41FA5}">
                      <a16:colId xmlns:a16="http://schemas.microsoft.com/office/drawing/2014/main" val="173258517"/>
                    </a:ext>
                  </a:extLst>
                </a:gridCol>
              </a:tblGrid>
              <a:tr h="21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недели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605519"/>
                  </a:ext>
                </a:extLst>
              </a:tr>
              <a:tr h="44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93085"/>
                  </a:ext>
                </a:extLst>
              </a:tr>
              <a:tr h="21099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период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37907"/>
                  </a:ext>
                </a:extLst>
              </a:tr>
              <a:tr h="54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1.09-16.09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диагностический период (учитель-дефектолог, учитель – логопед, психолог, воспитатель);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31726"/>
                  </a:ext>
                </a:extLst>
              </a:tr>
              <a:tr h="666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.09-2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детским садом. Помещения детского сада.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1.Помещения детского сада. Профессии сотрудников детского сада  (КРО)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88143"/>
                  </a:ext>
                </a:extLst>
              </a:tr>
              <a:tr h="916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группа. Игрушки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1.Составление рассказа «Как мы играли» по демонстрируемым действиям (</a:t>
                      </a:r>
                      <a:r>
                        <a:rPr lang="ru-RU" sz="1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О.С.Гомзяк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«Говорим правильно в 5-6 лет»)</a:t>
                      </a:r>
                      <a:b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075179"/>
                  </a:ext>
                </a:extLst>
              </a:tr>
              <a:tr h="974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3.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тела. Туалетные принадлежности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1.Распорядок дня. Туалетные принадлежности Сказка «Огурчик»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ru-RU" sz="1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Л.В.Управителева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246177"/>
                  </a:ext>
                </a:extLst>
              </a:tr>
              <a:tr h="103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.10-1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года Осень.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 рассказа Н. Сладкова «Осень на пороге» с использованием магнитной доски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(О.С. </a:t>
                      </a:r>
                      <a:r>
                        <a:rPr lang="ru-RU" sz="1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Гомзяк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«Говорим правильно в 5-6 лет»)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153662"/>
                  </a:ext>
                </a:extLst>
              </a:tr>
              <a:tr h="73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1.Пересказ описательного рассказа об овощах с опорой на схему(О.С. </a:t>
                      </a:r>
                      <a:r>
                        <a:rPr lang="ru-RU" sz="1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Гомзяк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«Говорим правильно в 5-6 лет»)</a:t>
                      </a:r>
                      <a:r>
                        <a:rPr lang="ru-RU" sz="11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6309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85EE83-B8CF-CF7F-1B60-194B6F21E912}"/>
              </a:ext>
            </a:extLst>
          </p:cNvPr>
          <p:cNvSpPr txBox="1"/>
          <p:nvPr/>
        </p:nvSpPr>
        <p:spPr>
          <a:xfrm>
            <a:off x="1648047" y="127591"/>
            <a:ext cx="837845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Содержание раздела образовательной области «Познавательное развитие» по ФЦКМ (ознакомлению с окружающим миром ) и развитию речи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507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C3D4F4-E7E5-392D-FF9E-EDC47D608766}"/>
              </a:ext>
            </a:extLst>
          </p:cNvPr>
          <p:cNvSpPr txBox="1"/>
          <p:nvPr/>
        </p:nvSpPr>
        <p:spPr>
          <a:xfrm>
            <a:off x="2487168" y="180896"/>
            <a:ext cx="7046976" cy="385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2.16.2. Тематическое планирование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CE4F078-32C5-AEC4-3BF4-30704ED6C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48757"/>
              </p:ext>
            </p:extLst>
          </p:nvPr>
        </p:nvGraphicFramePr>
        <p:xfrm>
          <a:off x="755904" y="719667"/>
          <a:ext cx="11119104" cy="541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547">
                  <a:extLst>
                    <a:ext uri="{9D8B030D-6E8A-4147-A177-3AD203B41FA5}">
                      <a16:colId xmlns:a16="http://schemas.microsoft.com/office/drawing/2014/main" val="2677972170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3811707202"/>
                    </a:ext>
                  </a:extLst>
                </a:gridCol>
                <a:gridCol w="3009014">
                  <a:extLst>
                    <a:ext uri="{9D8B030D-6E8A-4147-A177-3AD203B41FA5}">
                      <a16:colId xmlns:a16="http://schemas.microsoft.com/office/drawing/2014/main" val="839670568"/>
                    </a:ext>
                  </a:extLst>
                </a:gridCol>
                <a:gridCol w="5761287">
                  <a:extLst>
                    <a:ext uri="{9D8B030D-6E8A-4147-A177-3AD203B41FA5}">
                      <a16:colId xmlns:a16="http://schemas.microsoft.com/office/drawing/2014/main" val="2096827593"/>
                    </a:ext>
                  </a:extLst>
                </a:gridCol>
              </a:tblGrid>
              <a:tr h="455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недели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целостной картины мира и развитие речи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647375"/>
                  </a:ext>
                </a:extLst>
              </a:tr>
              <a:tr h="4546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1.Пересказ описательного рассказа о фруктах с опорой на схему (О.С.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Гомзяк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«Говорим правильно в 5-6 лет»)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Коррекционно-образовательные задачи: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учить детей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перессказывать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рассказ с опорой на схему описания, соотносить внешний вид фруктов с геометрическими формами, учить детей подбирать существительные к прилагательным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75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развивающие..задачи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закреплять у детей употребление существительных в винительном падеже, активизировать словарь по теме: «Фрукты», развивать умение отвечать на вопросы полным ответом, закреплять употребление притяжательных местоимений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Коррекционно-воспитательные 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воспитывать у детей гигиенические навыки и навыки самообслуживания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457823"/>
                  </a:ext>
                </a:extLst>
              </a:tr>
              <a:tr h="4142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42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98594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AD688A-F03E-88FA-8C4B-8B11DD37A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24" y="268224"/>
            <a:ext cx="5462016" cy="542544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F88FA4B-38FD-55D6-E400-9F38583A0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0928" y="268224"/>
            <a:ext cx="6022848" cy="54254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в соответствии с программным содержанием коррекционно-развивающих программ осуществляется сам коррекционный процесс в форме групповых, подгрупповых и индивидуальных занятий.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 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важнейший аспект деятельности учителя-дефектолога , оно отражает знание специалистом сущности и стратегий осуществления коррекционно-развивающей работы.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51549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3039A2-3561-9415-3773-1DA2F8849CB7}"/>
              </a:ext>
            </a:extLst>
          </p:cNvPr>
          <p:cNvSpPr txBox="1"/>
          <p:nvPr/>
        </p:nvSpPr>
        <p:spPr>
          <a:xfrm>
            <a:off x="161544" y="109728"/>
            <a:ext cx="6288024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Мир «особого» ребенка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Мир «особого» ребенка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Интересен и пуглив.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Мир «особого» ребенка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Безобразен и красив.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Неуклюж, порою странен,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Добродушен и открыт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Мир «особого» ребенка.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Иногда он нас страшит.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Почему он агрессивен?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Почему он так закрыт?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Почему он так испуган?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Почему не говорит?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Мир «особого» ребенка –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Он закрыт от глаз чужих.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Мир «особого» ребенка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Допускает лишь своих!</a:t>
            </a:r>
          </a:p>
          <a:p>
            <a:pPr algn="l"/>
            <a:endParaRPr lang="ru-RU" dirty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Желаю Вам стать своими  в мире каждого «особого ребенка»! </a:t>
            </a:r>
          </a:p>
          <a:p>
            <a:pPr algn="l"/>
            <a:endParaRPr lang="ru-RU" dirty="0">
              <a:solidFill>
                <a:srgbClr val="21252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56A96-CE54-7829-5924-F2B31777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568" y="85344"/>
            <a:ext cx="5580888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8ACF9C-6752-BE47-A3FC-FC06AAC045AF}"/>
              </a:ext>
            </a:extLst>
          </p:cNvPr>
          <p:cNvSpPr txBox="1"/>
          <p:nvPr/>
        </p:nvSpPr>
        <p:spPr>
          <a:xfrm>
            <a:off x="180753" y="0"/>
            <a:ext cx="11779600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b="1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Дефектология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defectus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недостаток и греч.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слово, учение) относится к педагогическим наукам и изучает психофизиологические особенности развития аномальных детей, закономерности их воспитания и обучения.</a:t>
            </a: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исследования дефектологии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как отрасли научного познания являются дети с физическими и психическими недостатками и проблемы их обучения и воспитания.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дефектолог?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педагог, специализирующийся в работе с детьми, имеющими различные отклонения в развитии. 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специалист, который занимается изучением, обучением, воспитанием и социализацией детей с ограниченными возможностями здоровья.</a:t>
            </a: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специалиста и его роль в ДОУ заключается в обеспечении своевременной специализированной помощи дошкольникам с ОВЗ, испытывающих трудности в обучении, в освоении ими обязательного минимума содержания образования в условиях 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754E5-3B85-10C1-7775-1AD240BF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7" y="4647123"/>
            <a:ext cx="2329593" cy="1972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FCF9D2-7E66-49B0-832F-E6E10BA5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833" y="4373430"/>
            <a:ext cx="2636520" cy="25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846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983CF-94BE-3972-42B8-CCB3916E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" y="0"/>
            <a:ext cx="11923777" cy="61203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27EDF-6A74-74C4-67CA-8AD155127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460" y="2573079"/>
            <a:ext cx="8194159" cy="35473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 осуществляет коррекционную деятельность в ДОУ.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выполнения возложенных функций учитель-дефектолог должен выполнять определенные обязанности.  Перечень их может варьировать и корректироваться руководителем учреждения.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познакомимся с наиболее распространенными и часто прописанными в инструкции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2DA60A-4D37-7D08-8FBE-ECB83554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344" y="3572540"/>
            <a:ext cx="3632352" cy="25478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4EB892-63A1-416E-5DEA-8CD5B2757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3" y="189951"/>
            <a:ext cx="4253023" cy="27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763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9C2FC-7EF1-63CD-0465-BAD714EBB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39846"/>
            <a:ext cx="2533415" cy="2604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A6B780-4508-FD96-4C92-5D699D14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46"/>
            <a:ext cx="12192000" cy="60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005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873365-D68D-10DA-69B6-F8769C566F92}"/>
              </a:ext>
            </a:extLst>
          </p:cNvPr>
          <p:cNvSpPr txBox="1"/>
          <p:nvPr/>
        </p:nvSpPr>
        <p:spPr>
          <a:xfrm>
            <a:off x="121920" y="117693"/>
            <a:ext cx="11960352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Работа учителя-дефектолога очень многогранна, но есть определенные направления, основными из которых являются следующие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0" dirty="0">
                <a:solidFill>
                  <a:srgbClr val="2E75B5"/>
                </a:solidFill>
                <a:effectLst/>
                <a:latin typeface="Times New Roman" panose="02020603050405020304" pitchFamily="18" charset="0"/>
              </a:rPr>
              <a:t>Направления деятельности учителя-дефектолога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0" dirty="0">
              <a:solidFill>
                <a:srgbClr val="2E75B5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0" dirty="0">
                <a:solidFill>
                  <a:srgbClr val="2E75B5"/>
                </a:solidFill>
                <a:effectLst/>
                <a:latin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E75B5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b="1" i="0" dirty="0">
                <a:solidFill>
                  <a:srgbClr val="2E75B5"/>
                </a:solidFill>
                <a:effectLst/>
                <a:latin typeface="Times New Roman" panose="02020603050405020304" pitchFamily="18" charset="0"/>
              </a:rPr>
              <a:t>5. Организационно-методическое    </a:t>
            </a:r>
          </a:p>
          <a:p>
            <a:pPr lvl="0">
              <a:defRPr/>
            </a:pPr>
            <a:r>
              <a:rPr lang="ru-RU" b="1" dirty="0">
                <a:solidFill>
                  <a:srgbClr val="2E75B5"/>
                </a:solidFill>
                <a:latin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2E75B5"/>
                </a:solidFill>
                <a:latin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2E75B5"/>
                </a:solidFill>
                <a:latin typeface="Times New Roman" panose="02020603050405020304" pitchFamily="18" charset="0"/>
              </a:rPr>
              <a:t>Диагностическое </a:t>
            </a: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2E75B5"/>
                </a:solidFill>
                <a:latin typeface="Times New Roman" panose="02020603050405020304" pitchFamily="18" charset="0"/>
              </a:rPr>
              <a:t>2. Коррекционно-развивающее         3. Аналитическое               4. Консультативно-просветительское</a:t>
            </a:r>
          </a:p>
          <a:p>
            <a:pPr algn="just"/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2E75B5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6E04AC4-A0E6-5572-911A-06FFC13B7F9A}"/>
              </a:ext>
            </a:extLst>
          </p:cNvPr>
          <p:cNvCxnSpPr>
            <a:cxnSpLocks/>
          </p:cNvCxnSpPr>
          <p:nvPr/>
        </p:nvCxnSpPr>
        <p:spPr>
          <a:xfrm flipH="1">
            <a:off x="2135229" y="1039939"/>
            <a:ext cx="999460" cy="104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1651A93-5B04-AA45-A670-50D27594D3BF}"/>
              </a:ext>
            </a:extLst>
          </p:cNvPr>
          <p:cNvCxnSpPr>
            <a:cxnSpLocks/>
          </p:cNvCxnSpPr>
          <p:nvPr/>
        </p:nvCxnSpPr>
        <p:spPr>
          <a:xfrm>
            <a:off x="5341087" y="1133857"/>
            <a:ext cx="14177" cy="334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09300FB-73BF-8429-AC12-9716E943D63E}"/>
              </a:ext>
            </a:extLst>
          </p:cNvPr>
          <p:cNvCxnSpPr>
            <a:cxnSpLocks/>
          </p:cNvCxnSpPr>
          <p:nvPr/>
        </p:nvCxnSpPr>
        <p:spPr>
          <a:xfrm>
            <a:off x="8823321" y="1098416"/>
            <a:ext cx="914400" cy="98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5AC59A70-A8EE-4674-670E-3492293B55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51186" y="1973085"/>
            <a:ext cx="3395612" cy="17171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72333F1A-3E46-2BED-987F-559855B52C26}"/>
              </a:ext>
            </a:extLst>
          </p:cNvPr>
          <p:cNvCxnSpPr>
            <a:cxnSpLocks/>
          </p:cNvCxnSpPr>
          <p:nvPr/>
        </p:nvCxnSpPr>
        <p:spPr>
          <a:xfrm rot="5400000">
            <a:off x="1331141" y="1974416"/>
            <a:ext cx="3608267" cy="19271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E31DA9-12F7-2D28-5BA4-A01DA0DC017E}"/>
              </a:ext>
            </a:extLst>
          </p:cNvPr>
          <p:cNvSpPr txBox="1"/>
          <p:nvPr/>
        </p:nvSpPr>
        <p:spPr>
          <a:xfrm>
            <a:off x="88604" y="0"/>
            <a:ext cx="12014791" cy="7017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Направления деятельности учителя-дефектолога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sz="1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Диагностическое направление работы включает в себя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первичное дефектологическое обследование;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систематические наблюдения за динамикой и коррекцией психического, интеллектуального развития;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проверку соответствия выбранной программы, методов и приемов обучения реальным достижениям и уровню развития учащихся.</a:t>
            </a:r>
            <a:endParaRPr lang="ru-RU" sz="140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Коррекционно-развивающее включает: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сенсорное и сенсомоторное развитие;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формирование пространственно-временных отношений;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умственное развитие (мотивационный, операционный и регуляционный компоненты; формирование соответствующих воз расту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общеинтеллектуальных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умений, развитие наглядных и словесных форм мышления);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нормализация ведущей деятельности возраста;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формирование разносторонних представлений о предметах и явлениях окружающей действительности, обогащение словаря, развитие связной речи;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готовность к восприятию учебного материала;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формирование необходимых для усвоения программного материала умений и навыков.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Аналитическое</a:t>
            </a:r>
            <a:r>
              <a:rPr lang="ru-RU" sz="1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системный анализ личностного и познавательного развития учащегося, позволяющий не только выявить отдельные проявления нарушений развития ребенка, но и определить причины нарушения, проследить их взаимосвязь и взаимовлияние друг на друга;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создание комплексных индивидуальных коррекционно-развивающих программ, нацеленных на взаимосвязанное развитие и коррекцию различных сторон личностного и познавательного развития учащегося;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обеспечение специализированного сопровождения обучения и воспитания;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профилактику перегрузок учащихся;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взаимодействие специалистов в рамках школьного психолого-медико-педагогического консилиума.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Консультативно-просветительское и профилактическое </a:t>
            </a:r>
            <a:r>
              <a:rPr lang="ru-RU" sz="1400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педагогам и родителям учащихся в вопросах воспитания и обучения ребенка, подготовку и включение родителей в решение коррекционно-воспитательных задач, а также работу по профилактике вторичных, третичных нарушений развития.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Учителем-дефектологом разрабатываются рекомендации родителям и педагогам в соответствии с возрастными и индивидуально-типическими особенностями детей, состоянием их соматического и психического здоровья; по запросу родителей и учителей организовывается дополнительное обследование учащихся, проводятся индивидуальные консультации, выступления на методических объединениях педагогов.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</a:t>
            </a:r>
            <a:r>
              <a:rPr lang="en-US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это направление деятельности учителя-дефектолога включает подготовку к консилиумам, заседаниям методических объединений, педагогическим советам, участие в этих мероприятиях, а также оформление документации, организацию обследования отдельных учащихся на ТПМПК.</a:t>
            </a:r>
            <a:endParaRPr lang="ru-RU" sz="1400" b="0" i="0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1066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C4EB5B-30F5-4AF5-9237-23FED8E9C2E7}"/>
              </a:ext>
            </a:extLst>
          </p:cNvPr>
          <p:cNvSpPr txBox="1"/>
          <p:nvPr/>
        </p:nvSpPr>
        <p:spPr>
          <a:xfrm>
            <a:off x="201168" y="102782"/>
            <a:ext cx="11789664" cy="6056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чего начинается деятельность учителя-дефектолога</a:t>
            </a:r>
            <a:endParaRPr lang="en-US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Поскольку учитель-дефектолог является организатором и координатором всей коррекционно-развивающей работы на данной группе,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десь нужно учитывать, что  правильное планирование обеспечивает необходимую повторяемость и закрепление материала в разных видах деятельности детей и в различных ситуациях.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Учитель-дефектолог должен знать содержание не только тех разделов программы, по которым он непосредственно проводит занятия, но и тех, которые проводит воспитатель. В свою очередь воспитатели должны знать содержание тех видов работы, которые проводит учитель-дефектолог. При этом надо помнить, что воспитатель проводя свои виды занятий, ни в коем случае не является «репетитором», не изучает с детьми материал занятий учителя-дефектолога.</a:t>
            </a: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При грамотном планировании деятельности учителя-дефектолога необходимо прежде всего уметь ориентироваться в содержании образовательной программы детского сада и примерных общеразвивающих и адаптированных программах, на которые он опирается. Ведь именно дефектологу придется быть координатором всего коррекционного процесса.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первой — общеразвивающей программе (программа ДОУ) дефектолог должен изучить образовательную область «Познавательное развитие», «Речевое развитие» и продумать, как они интегрируется с другими образовательными областями (например, развитие мелкой моторики — с «Физическим развитием», развитие неречевого и речевого общения — с «Социально-коммуникативным развитием», формирование временных и пространственных представлений, словесно-логического мышления и целостной картины мира — с «Познавательным развитием», развитие словаря и образной речи — с «Художественно-эстетическим развитием»). Эти области интеграции дефектолог будет отражать в   своем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еженедельном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плане работы . </a:t>
            </a:r>
          </a:p>
        </p:txBody>
      </p:sp>
    </p:spTree>
    <p:extLst>
      <p:ext uri="{BB962C8B-B14F-4D97-AF65-F5344CB8AC3E}">
        <p14:creationId xmlns:p14="http://schemas.microsoft.com/office/powerpoint/2010/main" val="340536599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C358AD81-A43C-8159-30B5-02203CE8D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1137627"/>
            <a:ext cx="6868430" cy="498672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976D760-C4AA-844D-F511-90E25D5BE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056" y="133107"/>
            <a:ext cx="11021568" cy="9763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Свою работу учитель-дефектолог обязан планировать исходя из примерной адаптированной образовательной программы дошкольного образования, комплексных и парциальных программ по коррекции и развитию познавательных процессов и речи. </a:t>
            </a:r>
          </a:p>
          <a:p>
            <a:endParaRPr lang="ru-RU" sz="18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aseline="300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E51813-E77F-76B6-574B-2210D3E2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08"/>
            <a:ext cx="4047745" cy="62605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1A292-3255-40C0-5006-5E5C97F3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45" y="597408"/>
            <a:ext cx="4047745" cy="6260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4B3CF-2C01-CAF3-4649-E85FF6D02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0"/>
            <a:ext cx="8753856" cy="853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D27CF-883F-01DF-CF94-199AC7766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091" y="597408"/>
            <a:ext cx="4047745" cy="62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084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568</TotalTime>
  <Words>1549</Words>
  <Application>Microsoft Office PowerPoint</Application>
  <PresentationFormat>Широкоэкранный</PresentationFormat>
  <Paragraphs>270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Gill Sans MT</vt:lpstr>
      <vt:lpstr>Roboto</vt:lpstr>
      <vt:lpstr>times new roman</vt:lpstr>
      <vt:lpstr>times new roman</vt:lpstr>
      <vt:lpstr>Wingdings</vt:lpstr>
      <vt:lpstr>YS Text</vt:lpstr>
      <vt:lpstr>Галерея</vt:lpstr>
      <vt:lpstr>Семинар-практикум: «Планирование деятельности учителя-дефектолога в ДОУ»</vt:lpstr>
      <vt:lpstr>Презентация PowerPoint</vt:lpstr>
      <vt:lpstr>Дефектолог осуществляет коррекционную деятельность в ДОУ.  Для эффективного выполнения возложенных функций учитель-дефектолог должен выполнять определенные обязанности.  Перечень их может варьировать и корректироваться руководителем учреждения.  Сейчас мы познакомимся с наиболее распространенными и часто прописанными в инструкции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2.7. Содержание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Семинар-практикум: «Планирование деятельности учителя-дефектолога в ДОУ»</dc:title>
  <dc:creator>Андрей Хренов</dc:creator>
  <cp:lastModifiedBy>User</cp:lastModifiedBy>
  <cp:revision>11</cp:revision>
  <dcterms:created xsi:type="dcterms:W3CDTF">2022-10-15T16:07:30Z</dcterms:created>
  <dcterms:modified xsi:type="dcterms:W3CDTF">2022-11-21T11:31:39Z</dcterms:modified>
</cp:coreProperties>
</file>