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0B74-B1DC-49C0-ACC4-F9DE0D26F21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21D0-7901-4E7B-9AE5-56D94623F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78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0B74-B1DC-49C0-ACC4-F9DE0D26F21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21D0-7901-4E7B-9AE5-56D94623F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39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0B74-B1DC-49C0-ACC4-F9DE0D26F21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21D0-7901-4E7B-9AE5-56D94623F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817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0B74-B1DC-49C0-ACC4-F9DE0D26F21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21D0-7901-4E7B-9AE5-56D94623F8B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8608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0B74-B1DC-49C0-ACC4-F9DE0D26F21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21D0-7901-4E7B-9AE5-56D94623F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386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0B74-B1DC-49C0-ACC4-F9DE0D26F21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21D0-7901-4E7B-9AE5-56D94623F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543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0B74-B1DC-49C0-ACC4-F9DE0D26F21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21D0-7901-4E7B-9AE5-56D94623F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061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0B74-B1DC-49C0-ACC4-F9DE0D26F21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21D0-7901-4E7B-9AE5-56D94623F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222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0B74-B1DC-49C0-ACC4-F9DE0D26F21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21D0-7901-4E7B-9AE5-56D94623F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0B74-B1DC-49C0-ACC4-F9DE0D26F21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21D0-7901-4E7B-9AE5-56D94623F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87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0B74-B1DC-49C0-ACC4-F9DE0D26F21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21D0-7901-4E7B-9AE5-56D94623F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39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0B74-B1DC-49C0-ACC4-F9DE0D26F21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21D0-7901-4E7B-9AE5-56D94623F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00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0B74-B1DC-49C0-ACC4-F9DE0D26F21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21D0-7901-4E7B-9AE5-56D94623F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976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0B74-B1DC-49C0-ACC4-F9DE0D26F21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21D0-7901-4E7B-9AE5-56D94623F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0B74-B1DC-49C0-ACC4-F9DE0D26F21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21D0-7901-4E7B-9AE5-56D94623F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492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0B74-B1DC-49C0-ACC4-F9DE0D26F21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21D0-7901-4E7B-9AE5-56D94623F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090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0B74-B1DC-49C0-ACC4-F9DE0D26F21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21D0-7901-4E7B-9AE5-56D94623F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945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EBA0B74-B1DC-49C0-ACC4-F9DE0D26F21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921D0-7901-4E7B-9AE5-56D94623F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4017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905348"/>
            <a:ext cx="8825658" cy="1204109"/>
          </a:xfrm>
        </p:spPr>
        <p:txBody>
          <a:bodyPr/>
          <a:lstStyle/>
          <a:p>
            <a:pPr algn="ctr"/>
            <a:r>
              <a:rPr lang="ru-RU" sz="3200" dirty="0" smtClean="0"/>
              <a:t>Семинар-практикум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2272420"/>
            <a:ext cx="8825658" cy="336638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Формирование  и развитие произвольной регуляции деятельности в процессе двигательных </a:t>
            </a:r>
            <a:r>
              <a:rPr lang="ru-RU" sz="2800" dirty="0" smtClean="0"/>
              <a:t>игр</a:t>
            </a:r>
          </a:p>
          <a:p>
            <a:pPr algn="just"/>
            <a:endParaRPr lang="ru-RU" sz="2800" dirty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                                                                                            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8095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735" y="338418"/>
            <a:ext cx="8946541" cy="4195481"/>
          </a:xfrm>
        </p:spPr>
        <p:txBody>
          <a:bodyPr/>
          <a:lstStyle/>
          <a:p>
            <a:pPr algn="just"/>
            <a:r>
              <a:rPr lang="ru-RU" dirty="0"/>
              <a:t>Способность регулировать различные сферы психической жизни состоит из конкретных контролирующих умений, в двигательной и эмоциональной сферах, сфере общения и поведения.</a:t>
            </a:r>
          </a:p>
          <a:p>
            <a:pPr algn="just"/>
            <a:r>
              <a:rPr lang="ru-RU" dirty="0"/>
              <a:t>Ребенок должен овладеть умениями в каждой из сфер.</a:t>
            </a:r>
          </a:p>
          <a:p>
            <a:pPr algn="just"/>
            <a:r>
              <a:rPr lang="ru-RU" dirty="0"/>
              <a:t>Мы сделаем акцент на двигательной сфере, а именно на формирование произвольности действий по правилам через методы двигательной коррекции,  в процессе двигательных игр.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522" y="3516923"/>
            <a:ext cx="4064977" cy="304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53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Процесс освоения правил в игре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539090"/>
            <a:ext cx="8946541" cy="47093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1 </a:t>
            </a:r>
            <a:r>
              <a:rPr lang="ru-RU" dirty="0"/>
              <a:t>этап – включение в игру эмоционально и непосредственно;</a:t>
            </a:r>
          </a:p>
          <a:p>
            <a:pPr marL="0" indent="0" algn="just">
              <a:buNone/>
            </a:pPr>
            <a:r>
              <a:rPr lang="ru-RU" dirty="0"/>
              <a:t>2 этап – осознание правила (дети сами следуют правилам и требуют выполнения правил от других)</a:t>
            </a:r>
          </a:p>
          <a:p>
            <a:pPr marL="0" indent="0" algn="just">
              <a:buNone/>
            </a:pPr>
            <a:r>
              <a:rPr lang="ru-RU" dirty="0"/>
              <a:t>3 этап – стремление играть по правилу (Правило становится важным и ценным, однако требуется контроль со стороны взрослого);</a:t>
            </a:r>
          </a:p>
          <a:p>
            <a:pPr marL="0" indent="0" algn="just">
              <a:buNone/>
            </a:pPr>
            <a:r>
              <a:rPr lang="ru-RU" dirty="0"/>
              <a:t>4 этап – самостоятельная игра по правилам, дети сами следят за выполнением правила, контролируют своё поведение, независимо от взрослого, овладевают правилом действия. </a:t>
            </a:r>
          </a:p>
        </p:txBody>
      </p:sp>
    </p:spTree>
    <p:extLst>
      <p:ext uri="{BB962C8B-B14F-4D97-AF65-F5344CB8AC3E}">
        <p14:creationId xmlns:p14="http://schemas.microsoft.com/office/powerpoint/2010/main" val="276830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Суть педагогической поддержки игры</a:t>
            </a:r>
            <a:r>
              <a:rPr lang="ru-RU" sz="3200" dirty="0" smtClean="0"/>
              <a:t>: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394234"/>
            <a:ext cx="8946541" cy="485416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1. Постоянное и непосредственное участие взрослого в игре.</a:t>
            </a:r>
          </a:p>
          <a:p>
            <a:pPr marL="0" indent="0" algn="just">
              <a:buNone/>
            </a:pPr>
            <a:r>
              <a:rPr lang="ru-RU" dirty="0"/>
              <a:t>2. Эмоциональная вовлеченность педагога в игру.</a:t>
            </a:r>
          </a:p>
          <a:p>
            <a:pPr marL="0" indent="0" algn="just">
              <a:buNone/>
            </a:pPr>
            <a:r>
              <a:rPr lang="ru-RU" dirty="0"/>
              <a:t>3. Контроль педагога за соблюдением правил.</a:t>
            </a:r>
          </a:p>
          <a:p>
            <a:pPr marL="0" indent="0" algn="just">
              <a:buNone/>
            </a:pPr>
            <a:r>
              <a:rPr lang="ru-RU" dirty="0"/>
              <a:t>4. Одобрение педагогом правильных действий детей.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815" y="3903024"/>
            <a:ext cx="3667318" cy="254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6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ru-RU" sz="2800" dirty="0"/>
              <a:t>Педагогические цели в игровой деятельности: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412341"/>
            <a:ext cx="8946541" cy="4836059"/>
          </a:xfrm>
        </p:spPr>
        <p:txBody>
          <a:bodyPr>
            <a:normAutofit/>
          </a:bodyPr>
          <a:lstStyle/>
          <a:p>
            <a:pPr lvl="0" algn="just"/>
            <a:r>
              <a:rPr lang="ru-RU" dirty="0"/>
              <a:t>Установить связь между прошлыми, настоящими и будущими действиями, выделить цель действия и средства ее достижения «Во что ты будешь сейчас играть? Что тебе для этого нужно? Что нужно сделать сначала, а что потом?» (дается поэтапная инструкция, необходимая для самоконтроля ребенка)</a:t>
            </a:r>
          </a:p>
          <a:p>
            <a:pPr lvl="0" algn="just"/>
            <a:r>
              <a:rPr lang="ru-RU" dirty="0"/>
              <a:t>Создавать ситуации выбора, побуждать принимать самостоятельные решения, относящиеся к собственным действиям ребенка. « Во что ты хочешь играть: в прятки или догонялки? С кем хочешь играть? Кем тебе интереснее быть? Водящим, наблюдателем или активным участником? (это еще зависит от сюжета игры) предупредить, что в процессе игры возможна смена ролей.</a:t>
            </a:r>
          </a:p>
          <a:p>
            <a:pPr lvl="0" algn="just"/>
            <a:r>
              <a:rPr lang="ru-RU" dirty="0"/>
              <a:t>Обратить внимание на самостоятельный выбор ребенка, напоминать ему об этом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65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Требования к подбору игр: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303700"/>
            <a:ext cx="8946541" cy="4944700"/>
          </a:xfrm>
        </p:spPr>
        <p:txBody>
          <a:bodyPr/>
          <a:lstStyle/>
          <a:p>
            <a:pPr lvl="0" algn="just"/>
            <a:r>
              <a:rPr lang="ru-RU" dirty="0"/>
              <a:t>Учет возрастных особенностей детей.</a:t>
            </a:r>
          </a:p>
          <a:p>
            <a:pPr lvl="0" algn="just"/>
            <a:r>
              <a:rPr lang="ru-RU" dirty="0"/>
              <a:t>Учет принципа «от простого к сложному»</a:t>
            </a:r>
          </a:p>
          <a:p>
            <a:pPr lvl="0" algn="just"/>
            <a:r>
              <a:rPr lang="ru-RU" dirty="0"/>
              <a:t>Обязательный анализ результатов игры  (Рефлексия: что получилось лучше, чего сделать не удалось, почему, каковы причины – обучение ребенка правильной оценке своей деятельности.)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425" y="4202722"/>
            <a:ext cx="4006571" cy="237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8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задачи при организации игр с правилами, с учетом возраста.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Для детей среднего возраста (4-5 лет):</a:t>
            </a:r>
          </a:p>
          <a:p>
            <a:pPr lvl="0" algn="just"/>
            <a:r>
              <a:rPr lang="ru-RU" dirty="0"/>
              <a:t>Развивать у детей умение внимательно слушать и запоминать правила игры.</a:t>
            </a:r>
          </a:p>
          <a:p>
            <a:pPr lvl="0" algn="just"/>
            <a:r>
              <a:rPr lang="ru-RU" dirty="0"/>
              <a:t>Развивать у детей умение переключаться и запоминать «расшатанные» (измененные в процессе) правила игры.</a:t>
            </a:r>
          </a:p>
          <a:p>
            <a:pPr lvl="0" algn="just"/>
            <a:r>
              <a:rPr lang="ru-RU" dirty="0"/>
              <a:t>Побуждать детей к осознанию того, что предлагаемые правила обязательны для исполнения.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849" y="4624754"/>
            <a:ext cx="2937366" cy="195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6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/>
              <a:t>Для детей старшего возраста (5-7 лет) возраста.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594" y="1853248"/>
            <a:ext cx="9601196" cy="2401930"/>
          </a:xfrm>
        </p:spPr>
        <p:txBody>
          <a:bodyPr/>
          <a:lstStyle/>
          <a:p>
            <a:pPr lvl="0" algn="just"/>
            <a:r>
              <a:rPr lang="ru-RU" dirty="0"/>
              <a:t>Обучение детей самостоятельному объяснению правил игры участникам (при повторной игре)</a:t>
            </a:r>
          </a:p>
          <a:p>
            <a:pPr lvl="0" algn="just"/>
            <a:r>
              <a:rPr lang="ru-RU" dirty="0"/>
              <a:t>Развитие у детей умения самостоятельно контролировать соблюдение правил участниками игры.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058" y="3402622"/>
            <a:ext cx="4532692" cy="301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93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Двигательные </a:t>
            </a:r>
            <a:r>
              <a:rPr lang="ru-RU" sz="3100" dirty="0"/>
              <a:t>игры и упражнения для развития произвольной деятельности, самоконтроля и поведения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Игра «Я кубик несу и не уроню»</a:t>
            </a:r>
          </a:p>
          <a:p>
            <a:pPr marL="0" indent="0" algn="just">
              <a:buNone/>
            </a:pPr>
            <a:r>
              <a:rPr lang="ru-RU" dirty="0"/>
              <a:t> Цель: развитие произвольности и самоконтроля движений.</a:t>
            </a:r>
          </a:p>
          <a:p>
            <a:pPr marL="0" indent="0" algn="just">
              <a:buNone/>
            </a:pPr>
            <a:r>
              <a:rPr lang="ru-RU" dirty="0"/>
              <a:t>           Условия игры: ребенок должен перенести кубик от  одной стены к    другой, маршируя. Кубик лежит на открытой ладони вытянутой руки. </a:t>
            </a:r>
          </a:p>
          <a:p>
            <a:pPr marL="0" indent="0" algn="just">
              <a:buNone/>
            </a:pPr>
            <a:r>
              <a:rPr lang="ru-RU" dirty="0" smtClean="0"/>
              <a:t>         </a:t>
            </a:r>
            <a:r>
              <a:rPr lang="ru-RU" dirty="0"/>
              <a:t>Если ребенок легко справляется с заданием, то кубик кладется на тыльную сторону ладони или на голову. Тогда ребенок не марширует, а двигается плавно.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607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Игра «Шаловливая минутка»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(</a:t>
            </a:r>
            <a:r>
              <a:rPr lang="ru-RU" sz="2800" dirty="0"/>
              <a:t>д</a:t>
            </a:r>
            <a:r>
              <a:rPr lang="ru-RU" sz="2800" dirty="0" smtClean="0"/>
              <a:t>ля </a:t>
            </a:r>
            <a:r>
              <a:rPr lang="ru-RU" sz="2800" dirty="0"/>
              <a:t>детей с 4лет)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729212"/>
            <a:ext cx="8946541" cy="4519187"/>
          </a:xfrm>
        </p:spPr>
        <p:txBody>
          <a:bodyPr/>
          <a:lstStyle/>
          <a:p>
            <a:pPr algn="just"/>
            <a:r>
              <a:rPr lang="ru-RU" dirty="0"/>
              <a:t>Цель: снятие мышечного </a:t>
            </a:r>
            <a:r>
              <a:rPr lang="ru-RU" dirty="0" smtClean="0"/>
              <a:t>напряжения, </a:t>
            </a:r>
            <a:r>
              <a:rPr lang="ru-RU" dirty="0"/>
              <a:t>произвольная регуляция деятельности и поведения, внимания.</a:t>
            </a:r>
          </a:p>
          <a:p>
            <a:pPr algn="just"/>
            <a:r>
              <a:rPr lang="ru-RU" dirty="0"/>
              <a:t>      Условия игры: Сейчас наступает «шаловливая минутка» В течение этой минутки вы можете делать, все, что хочется: прыгать, бегать, кричать. Но есть правило: «шаловливая минутка» начинается со звучания музыки, а заканчивается, когда музыка выключается. Упражнение повторяется 2-3 раза.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3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Игра «Рисование ладошками» (с 4 лет)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466662"/>
            <a:ext cx="8946541" cy="47817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 Цель: снижение мышечного напряжения, развитие умения контролировать себя, силу прикосновения, умение взаимодействовать с партнером. </a:t>
            </a:r>
          </a:p>
          <a:p>
            <a:pPr marL="0" indent="0" algn="just">
              <a:buNone/>
            </a:pPr>
            <a:r>
              <a:rPr lang="ru-RU" dirty="0"/>
              <a:t>Ход игры: Взрослый предлагает детям рисовать ладошками на спине друг друга. Дети разбиваются по парам. Ребенок, на спине которого рисуют, закрывает глаза. Взрослый медленно читает текст и демонстрирует движения, как надо рисовать на спине. «Море,  море, море» (медленно поглаживаем  верхнюю часть спины партнера от позвоночника, в стороны, одновременно двумя руками). «Горы, горы» (медленное прикосновение всей ладонью). «Небо, небо» (снова поглаживаем). Затем дети меняются ролями.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719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30" y="335023"/>
            <a:ext cx="9404723" cy="140053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Актуальность  данной темы заключается в  том, что: 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285592"/>
            <a:ext cx="8946541" cy="4962807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- Формирование произвольной регуляции деятельности - это важный фактор определяющий готовность ребенка к школе, она включает уровень овладения учебными навыками и характер течения адаптационного процесса в начальной школе.</a:t>
            </a:r>
          </a:p>
          <a:p>
            <a:pPr algn="just"/>
            <a:r>
              <a:rPr lang="ru-RU" dirty="0"/>
              <a:t>- Все чаще возникают трудности </a:t>
            </a:r>
            <a:r>
              <a:rPr lang="ru-RU" dirty="0" err="1"/>
              <a:t>детско</a:t>
            </a:r>
            <a:r>
              <a:rPr lang="ru-RU" dirty="0"/>
              <a:t> – родительских отношений, так как у детей возникает множество проблем поведенческого характера. Они не управляемы, ничего не слышат, не умеют сосредотачиваться, поэтому, как никогда, актуальны запросы родителей и педагогов по оказанию помощи в формировании и развитии произвольной регуляции поведения.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370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Игра «Запрещенное движение». 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376128"/>
            <a:ext cx="8946541" cy="487227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 Цель: развитие произвольности, внимания, самоконтроля.</a:t>
            </a:r>
          </a:p>
          <a:p>
            <a:pPr marL="0" indent="0" algn="just">
              <a:buNone/>
            </a:pPr>
            <a:r>
              <a:rPr lang="ru-RU" dirty="0"/>
              <a:t>Ход игры: ведущий показывает, какое движение делать нельзя. Затем выполняет разные движения головой, руками, ногами, телом. Неожиданно показывает запрещенное. Игра продолжается дальше. Запрещенных движений может быть около 7.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661" y="3907888"/>
            <a:ext cx="4141910" cy="264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12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Игра «Запретное число» (для детей с 5 лет)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303700"/>
            <a:ext cx="8946541" cy="49447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Цель: развитие внимания, формирование произвольной регуляции деятельности.</a:t>
            </a:r>
          </a:p>
          <a:p>
            <a:pPr marL="0" indent="0" algn="just">
              <a:buNone/>
            </a:pPr>
            <a:r>
              <a:rPr lang="ru-RU" dirty="0"/>
              <a:t>Ход игры: я выбираю запретное число, например 2, после этого произношу вслух ряд чисел. Каждый раз, когда звучит запретное число, надо хлопнуть в ладоши и  топнуть ногой. Вариант игры: дети по очереди считают по порядку от 1 до 10 (до 20). Кому выпадает назвать запретное число, хлопает в ладоши, не произнося его вслух.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9150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Игра «Молчу - шепчу - кричу».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240326"/>
            <a:ext cx="8946541" cy="50080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Цель развитие произвольности, внимания, самоконтроля.</a:t>
            </a:r>
          </a:p>
          <a:p>
            <a:pPr marL="0" indent="0" algn="just">
              <a:buNone/>
            </a:pPr>
            <a:r>
              <a:rPr lang="ru-RU" dirty="0"/>
              <a:t> Ход игры: Ребенку предлагается действовать и говорить в соответствии с определенными знаками. Заранее договоритесь об этих знаках. Например, палец к губам – ребенок говорит шепотом и передвигается медленно. Если вы положили руки на голову, как во время сна, ребенку следует замолчать и замереть на месте, а когда вы поднимаете руки вверх, то можно разговаривать громко, кричать и бегать. Можно предложить цветовые знаки:</a:t>
            </a:r>
          </a:p>
          <a:p>
            <a:pPr marL="0" indent="0" algn="just">
              <a:buNone/>
            </a:pPr>
            <a:r>
              <a:rPr lang="ru-RU" dirty="0"/>
              <a:t>Красный - молчать, желтый – шептать, зеленый – кричать. Эту игру лучше заканчивать на этапе «молчу или шепчу», чтобы снизить игровое возбуждение при переходе к другим занятиям.</a:t>
            </a:r>
          </a:p>
        </p:txBody>
      </p:sp>
    </p:spTree>
    <p:extLst>
      <p:ext uri="{BB962C8B-B14F-4D97-AF65-F5344CB8AC3E}">
        <p14:creationId xmlns:p14="http://schemas.microsoft.com/office/powerpoint/2010/main" val="156260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  <a:r>
              <a:rPr lang="ru-RU" sz="2800" dirty="0"/>
              <a:t>Игра «Слушай хлопки!»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439502"/>
            <a:ext cx="8946541" cy="480889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Ц</a:t>
            </a:r>
            <a:r>
              <a:rPr lang="ru-RU" dirty="0" smtClean="0"/>
              <a:t>ель </a:t>
            </a:r>
            <a:r>
              <a:rPr lang="ru-RU" dirty="0"/>
              <a:t>та же самая, что в предыдущей </a:t>
            </a:r>
            <a:r>
              <a:rPr lang="ru-RU" dirty="0" smtClean="0"/>
              <a:t>игре</a:t>
            </a:r>
          </a:p>
          <a:p>
            <a:pPr marL="0" indent="0" algn="just">
              <a:buNone/>
            </a:pPr>
            <a:r>
              <a:rPr lang="ru-RU" dirty="0"/>
              <a:t> Ход игры: Дети встают в круг, и ходят друг за другом. Ведущий хлопает в ладоши один раз – дети здороваются за руку, два хлопка – плечиками, три хлопка – спинками.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723" y="3380706"/>
            <a:ext cx="4866800" cy="324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Домашнее задание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484768"/>
            <a:ext cx="8946541" cy="4763631"/>
          </a:xfrm>
        </p:spPr>
        <p:txBody>
          <a:bodyPr>
            <a:norm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ru-RU" dirty="0" smtClean="0"/>
              <a:t>Подберите </a:t>
            </a:r>
            <a:r>
              <a:rPr lang="ru-RU" dirty="0"/>
              <a:t>комплекс игр для коррекции и развития произвольной регуляции деятельности и поведения.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dirty="0"/>
              <a:t>Реализуйте данные игры в практической деятельности, учитывая возрастные особенности ребят.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dirty="0"/>
              <a:t>Проанализируете и запишите,  с какими типичными трудностями сталкиваются дошкольники в игровой деятельности.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dirty="0"/>
              <a:t>Проанализируйте, с какими трудностями сталкиваетесь вы, как педагоги, при организации и проведении двигательных игр.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52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29" y="571501"/>
            <a:ext cx="7508633" cy="567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9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754" y="587455"/>
            <a:ext cx="7162799" cy="238434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Способность ребенка целенаправленно и осознанно планировать, управлять и оценивать свою деятельность и поведение называют произвольным поведением. </a:t>
            </a:r>
          </a:p>
          <a:p>
            <a:pPr marL="0" indent="0" algn="just">
              <a:buNone/>
            </a:pPr>
            <a:r>
              <a:rPr lang="ru-RU" dirty="0"/>
              <a:t>Рассмотрим, в какое время начинают развиваться произвольная регуляция деятельности и поведения.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732" y="3078178"/>
            <a:ext cx="4025672" cy="291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7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305" y="373587"/>
            <a:ext cx="8946541" cy="419548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Собственно, произвольная деятельность и поведение начинают складываться тогда, когда, ребёнок выполняет такие элементарные действия, которые связаны с преодолением трудностей, а также такие, которые диктуются необходимостью, когда ему впервые приходится делать не то, что хочется, а то, что надо.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575" y="2158999"/>
            <a:ext cx="6538546" cy="435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9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6935" y="1371600"/>
            <a:ext cx="9966203" cy="480646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Формирование произвольного поведения и деятельности также происходит посредством выполнения различных видов движения. Во время выполнения основных видов движений у детей формируются волевые качества: целеустремленность, настойчивость, выдержка, смелость и др.</a:t>
            </a:r>
          </a:p>
          <a:p>
            <a:pPr marL="0" indent="0" algn="just">
              <a:buNone/>
            </a:pPr>
            <a:r>
              <a:rPr lang="ru-RU" dirty="0" smtClean="0"/>
              <a:t>Поэтому </a:t>
            </a:r>
            <a:r>
              <a:rPr lang="ru-RU" dirty="0"/>
              <a:t>важным моментом при обучении основным видам движений является поддержание желания и умения детей преодолевать препятствия (обежать, перепрыгнуть, перелезть и др.), самостоятельно подбирая способ действий в зависимости от тех конкретных условий, которые сложились в данный момент.</a:t>
            </a:r>
          </a:p>
          <a:p>
            <a:pPr marL="0" indent="0" algn="just">
              <a:buNone/>
            </a:pPr>
            <a:r>
              <a:rPr lang="ru-RU" dirty="0"/>
              <a:t>Рассмотрим базовые составляющие произвольности. Это </a:t>
            </a:r>
            <a:r>
              <a:rPr lang="ru-RU" dirty="0" err="1"/>
              <a:t>саморегуляция</a:t>
            </a:r>
            <a:r>
              <a:rPr lang="ru-RU" dirty="0"/>
              <a:t> и воля.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72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9496" y="268079"/>
            <a:ext cx="8946541" cy="419548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Саморегуляция – процесс управления человеком собственными психологическими и физиологическими состояниями, а также поступками.</a:t>
            </a:r>
          </a:p>
          <a:p>
            <a:pPr marL="0" indent="0" algn="just">
              <a:buNone/>
            </a:pPr>
            <a:r>
              <a:rPr lang="ru-RU" dirty="0"/>
              <a:t>Воля – это сознательное регулирование человеком своего поведения и деятельности, выраженное в умении преодолевать трудности в определенных ситуациях.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59" y="2858812"/>
            <a:ext cx="5778014" cy="320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1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dirty="0" smtClean="0"/>
              <a:t>Основные компоненты произвольности это</a:t>
            </a:r>
            <a:r>
              <a:rPr lang="ru-RU" sz="3200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034" y="1548884"/>
            <a:ext cx="10757511" cy="498092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1</a:t>
            </a:r>
            <a:r>
              <a:rPr lang="ru-RU" dirty="0" smtClean="0"/>
              <a:t>. Умение </a:t>
            </a:r>
            <a:r>
              <a:rPr lang="ru-RU" dirty="0"/>
              <a:t>осознанно подчиняться правилу</a:t>
            </a:r>
          </a:p>
          <a:p>
            <a:pPr marL="0" indent="0" algn="just">
              <a:buNone/>
            </a:pPr>
            <a:r>
              <a:rPr lang="ru-RU" dirty="0"/>
              <a:t>2</a:t>
            </a:r>
            <a:r>
              <a:rPr lang="ru-RU" dirty="0" smtClean="0"/>
              <a:t>. Умение </a:t>
            </a:r>
            <a:r>
              <a:rPr lang="ru-RU" dirty="0"/>
              <a:t>ориентироваться на заданную систему требований.</a:t>
            </a:r>
          </a:p>
          <a:p>
            <a:pPr marL="0" indent="0" algn="just">
              <a:buNone/>
            </a:pPr>
            <a:r>
              <a:rPr lang="ru-RU" dirty="0" smtClean="0"/>
              <a:t>3.Умение  </a:t>
            </a:r>
            <a:r>
              <a:rPr lang="ru-RU" dirty="0"/>
              <a:t>внимательно  слушать говорящего и выполнять  задания, предлагаемые в устной форме.</a:t>
            </a:r>
          </a:p>
          <a:p>
            <a:pPr marL="0" indent="0" algn="just">
              <a:buNone/>
            </a:pPr>
            <a:r>
              <a:rPr lang="ru-RU" dirty="0"/>
              <a:t>4</a:t>
            </a:r>
            <a:r>
              <a:rPr lang="ru-RU" dirty="0" smtClean="0"/>
              <a:t>. Умение </a:t>
            </a:r>
            <a:r>
              <a:rPr lang="ru-RU" dirty="0"/>
              <a:t>самостоятельно выполнять задания на основе зрительного образца. 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96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643" y="241702"/>
            <a:ext cx="8946541" cy="4195481"/>
          </a:xfrm>
        </p:spPr>
        <p:txBody>
          <a:bodyPr/>
          <a:lstStyle/>
          <a:p>
            <a:pPr algn="just"/>
            <a:r>
              <a:rPr lang="ru-RU" dirty="0"/>
              <a:t>Рассмотрим механизмы управления своим поведением в деятельности:</a:t>
            </a:r>
          </a:p>
          <a:p>
            <a:pPr algn="just"/>
            <a:r>
              <a:rPr lang="ru-RU" dirty="0"/>
              <a:t>Наличие образца поведения.</a:t>
            </a:r>
          </a:p>
          <a:p>
            <a:pPr algn="just"/>
            <a:r>
              <a:rPr lang="ru-RU" dirty="0"/>
              <a:t>Внешний контроль со стороны других детей или взрослого.</a:t>
            </a:r>
          </a:p>
          <a:p>
            <a:pPr algn="just"/>
            <a:r>
              <a:rPr lang="ru-RU" dirty="0"/>
              <a:t>Внутренний контроль (самоконтроль).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685" y="2487884"/>
            <a:ext cx="4481146" cy="389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09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Правило </a:t>
            </a:r>
            <a:r>
              <a:rPr lang="ru-RU" dirty="0"/>
              <a:t>выполняется в присутствии взрослого.</a:t>
            </a:r>
          </a:p>
          <a:p>
            <a:pPr algn="just"/>
            <a:r>
              <a:rPr lang="ru-RU" dirty="0"/>
              <a:t>Правило выполняется с опорой на предмет, защищающий взрослого.</a:t>
            </a:r>
          </a:p>
          <a:p>
            <a:pPr algn="just"/>
            <a:r>
              <a:rPr lang="ru-RU" dirty="0"/>
              <a:t>Правило становится внутренним.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72862" y="993531"/>
            <a:ext cx="65502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Этапы становления произвольного поведения и деятельности: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192" y="3192296"/>
            <a:ext cx="4407877" cy="330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113</TotalTime>
  <Words>1509</Words>
  <Application>Microsoft Office PowerPoint</Application>
  <PresentationFormat>Широкоэкранный</PresentationFormat>
  <Paragraphs>89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Wingdings 3</vt:lpstr>
      <vt:lpstr>Ион</vt:lpstr>
      <vt:lpstr>Семинар-практикум</vt:lpstr>
      <vt:lpstr>Актуальность  данной темы заключается в  том, что:  </vt:lpstr>
      <vt:lpstr>Презентация PowerPoint</vt:lpstr>
      <vt:lpstr>Презентация PowerPoint</vt:lpstr>
      <vt:lpstr>Презентация PowerPoint</vt:lpstr>
      <vt:lpstr>Презентация PowerPoint</vt:lpstr>
      <vt:lpstr> Основные компоненты произвольности это:</vt:lpstr>
      <vt:lpstr>Презентация PowerPoint</vt:lpstr>
      <vt:lpstr>Презентация PowerPoint</vt:lpstr>
      <vt:lpstr>Презентация PowerPoint</vt:lpstr>
      <vt:lpstr>Процесс освоения правил в игре: </vt:lpstr>
      <vt:lpstr>Суть педагогической поддержки игры: </vt:lpstr>
      <vt:lpstr> Педагогические цели в игровой деятельности:</vt:lpstr>
      <vt:lpstr>Требования к подбору игр: </vt:lpstr>
      <vt:lpstr>Основные задачи при организации игр с правилами, с учетом возраста.</vt:lpstr>
      <vt:lpstr>Для детей старшего возраста (5-7 лет) возраста.  </vt:lpstr>
      <vt:lpstr>Двигательные игры и упражнения для развития произвольной деятельности, самоконтроля и поведения. </vt:lpstr>
      <vt:lpstr>Игра «Шаловливая минутка»  (для детей с 4лет) </vt:lpstr>
      <vt:lpstr>Игра «Рисование ладошками» (с 4 лет) </vt:lpstr>
      <vt:lpstr>Игра «Запрещенное движение».  </vt:lpstr>
      <vt:lpstr>Игра «Запретное число» (для детей с 5 лет)</vt:lpstr>
      <vt:lpstr>Игра «Молчу - шепчу - кричу». </vt:lpstr>
      <vt:lpstr> Игра «Слушай хлопки!»</vt:lpstr>
      <vt:lpstr>Домашнее задание.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Семинар-практикум на тему</dc:title>
  <dc:creator>Матвей</dc:creator>
  <cp:lastModifiedBy>User</cp:lastModifiedBy>
  <cp:revision>18</cp:revision>
  <dcterms:created xsi:type="dcterms:W3CDTF">2022-03-06T16:46:10Z</dcterms:created>
  <dcterms:modified xsi:type="dcterms:W3CDTF">2022-03-10T08:23:35Z</dcterms:modified>
</cp:coreProperties>
</file>