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5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0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79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16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1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8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1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8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764D-5C19-4201-8D0B-616C545380FA}" type="datetimeFigureOut">
              <a:rPr lang="ru-RU" smtClean="0"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9DF7D-ADD0-4C98-8021-FEB38C884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92" y="404692"/>
            <a:ext cx="10515600" cy="6289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73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hnschrift" panose="020B0502040204020203" pitchFamily="34" charset="0"/>
              </a:rPr>
              <a:t>ПРОЕКТ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«Трудности обучения </a:t>
            </a:r>
            <a: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воспитания. </a:t>
            </a:r>
            <a:b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Маршрутная карта </a:t>
            </a: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для </a:t>
            </a:r>
            <a:r>
              <a:rPr lang="ru-RU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педагогов и </a:t>
            </a: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родителей</a:t>
            </a: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</a:t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«Только то в человеке прочно и надежно, </a:t>
            </a:r>
            <a:br>
              <a:rPr lang="ru-RU" sz="24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что всосалось в природу его в его первую пору жизни"</a:t>
            </a:r>
            <a:r>
              <a:rPr lang="ru-RU" sz="24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b="1" i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						</a:t>
            </a:r>
            <a:r>
              <a:rPr lang="ru-RU" sz="2400" b="1" i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Я. Коменский</a:t>
            </a: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Территориальная </a:t>
            </a:r>
            <a:r>
              <a:rPr lang="ru-RU" sz="2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психолого-медико-педагогическая комиссия города </a:t>
            </a:r>
            <a:r>
              <a:rPr lang="ru-RU" sz="20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</a:t>
            </a:r>
            <a:r>
              <a:rPr lang="ru-RU" sz="2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ванова</a:t>
            </a: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45527" y="2263774"/>
            <a:ext cx="3111658" cy="392889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23092" y="140677"/>
            <a:ext cx="2302788" cy="19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-3975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633632" y="43885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5039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III. Заключительный этап (июнь-август 2021 г.)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Оформление итогового отчета о результатах реализации проекта, подготовка продуктов реализации проекта.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Продукты реализации проекта: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рекомендации специалистов по профилактике трудностей обучения и воспитания детей (буклеты, памятки, анкеты, варианты решения проблемных кейсов).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 в журналах «Дошкольное воспитание», «Воспитатель ДОУ», «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Дошкольник.рф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др.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методической литературы по проблеме.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развивающих пособий и игр в электронном формате.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аталог авторских презентаций по данной тематике.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I</a:t>
            </a: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Презентационный этап (сентябрь 2021 г.)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педагогическому сообществу документально оформленных продуктов реализации проекта.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23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-3975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633632" y="43885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5039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Предполагаемый результат проекта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компетентности педагогов дошкольных образовательных учреждений и родителей по вопросам профилактики преодоления трудностей в обучении и воспитании детей.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системой эффективного психолого-медико-педагогического сопровождения детей с трудностями в обучении.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осведомленности родителей по вопросам направлений работы специалистов по профилактике и компенсации трудностей в обучении и воспитании.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позиции педагогов и родителей по отношению к детям с трудностями в обучении и воспитании.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системы консультативной поддержки в области повышения компетентности педагогов и родителей.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алгоритма психолого-педагогической помощи родителям в определении эффективного маршрута развития ребенка.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партнерство всех участников образовательного процесса.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опыта работы специалистов разных направлений среди педагогов и родителей дошкольных учреждений города (разработка консультативно-методических материалов в печатном и электронном формате)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надеемся, что наш Проект будет способствовать снижению риска возникновения учебных трудностей и укреплению преемственности между дошкольной и школьной ступенями образования.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CFB6F"/>
              </a:clrFrom>
              <a:clrTo>
                <a:srgbClr val="FCFB6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52370" y="18343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99429" y="800779"/>
            <a:ext cx="9739131" cy="5742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Актуальность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современных условиях проблема трудностей в обучении и воспитании стоит очень остро. Наиболее ярко нарушения учебных навыков проявляются в школе. По результатам исследований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10-15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от общего числа младших школьников являются неуспешными в освоении программного материала по математике, русскому языку и чтению. На фоне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неуспешности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снижается самооценка ребенка, появляются защитные реакции в форме поведенческих нарушений. Поведение ребенка становится «неудобным», социально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неприемлимым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 зачастую определяется окружением обучающегося, как невоспитанность. Пытаясь исправить ситуацию, родители обращаются за помощью к репетиторам, но эта схема зачастую не эффективна и требует комплексной коррекционной работы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нарушения учебных навыков кроются в более раннем возрасте, и первые признаки будущих трудностей начинают проявляться в период дошкольного детства. Поэтому важно до поступления ребенка в школу выявить возможные проблемы усвоения учебных навыков и оказать профилактическую работу в развитии базовых компетенций с целью минимизировать негативные последствия.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Многообразие противоречивой информации о причинах и путях преодоления трудностей обучения, наличие все новых «уникальных методов» нередко ставит специалистов в тупик, вынуждая искать решение этих проблем методом проб и ошибок. 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Трудности в обучении не просто педагогическая проблема. Только комплексный анализ причин трудностей, выстраивание на их основе последовательной стратегии работы разных специалистов, профилактическая работа в дошкольном периоде – залог помощи ребенку с учебными трудностями, его семье и педагогам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 рамках реализации данного проекта, первым ориентиром в оказании консультативной методической помощи являются педагоги и родители детей дошкольного возраста.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5039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Цель проекта: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создание условий для повышения компетентности педагогов дошкольных образовательных учреждений и         	родителей по вопросам профилактики преодоления трудностей в обучении и воспитании детей.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проекта: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Ознакомление с системой эффективного психолого-медико-педагогического сопровождения детей с трудностями в обучении.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Повышение осведомленности родителей по вопросам направлений работы специалистов по профилактике и компенсации трудностей в обучении и воспитании.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Изменение взглядов родителей и педагогов на проблему трудностей в обучении и воспитании детей и способов их преодоления.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Разработка системы консультативной поддержки в области повышения компетентности педагогов и родителей.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Повышение психолого-педагогической грамотности родителей в определении эффективного маршрута помощи своему ребенку.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Привлечение социальных партнеров для расширения комплексной помощи педагогам и родителям. 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проект (сентябрь 2020 г – сентябрь2021г.).</a:t>
            </a: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дошкольных образовательных учреждений города, родители воспитанников, специалисты территориальной ПМПК, образовательных учреждений и центров развития (психологи, учителя – дефектологи, учителя – логопеды,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врачи (невролог, психиатр)</a:t>
            </a:r>
          </a:p>
          <a:p>
            <a:pPr algn="just">
              <a:spcAft>
                <a:spcPts val="10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1025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Распространение проекта с использованием сетевого взаимодействия с другими образовательными 		организациями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целью реализации проекта разработана сетевая модель консультирования и оказания методической помощи, которая включает следующие направления деятельности: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Организация профильных консультаций и практикумов специалистами ТПМПК и дошкольных образовательных учреждений г. Иванова, направленных на повышение компетентности участников проекта.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Привлечение врачей-специалистов (невролога ОМР ОБУЗ ГКБ им.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Куваевых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психиатра НИИ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МиД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Городкова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ОБУЗ ПНД «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Богородское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</a:p>
          <a:p>
            <a:pPr marL="342900" indent="-342900" algn="just">
              <a:spcAft>
                <a:spcPts val="600"/>
              </a:spcAft>
              <a:buAutoNum type="arabicPeriod" startAt="3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 центрами развития детей «Логос», «Школа Звуков» (привлечение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нейропсихологов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специалистов по раннему развитию)</a:t>
            </a: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Сведения об устойчивости проекта и его продолжении: 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год реализации проекта рассчитан на оказание консультативной и методической помощи педагогам и родителям детей дошкольного возраста. В дальнейшем планируется расширить рамки проекта, ориентировав его, в том числе, на педагогов и родителей учащихся общеобразовательных школ.</a:t>
            </a:r>
          </a:p>
          <a:p>
            <a:pPr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" y="-3975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633632" y="43885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503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Этапы реализации проекта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Организационный этап (сентябрь-октябрь 2020 г.)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целей и задач проекта, составление плана-графика мероприятий, подбор методической литературы, определение ответственных за выполнение мероприятий.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II. Практический этап (ноябрь 2020 г.-май 2021 г.)</a:t>
            </a: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627746"/>
              </p:ext>
            </p:extLst>
          </p:nvPr>
        </p:nvGraphicFramePr>
        <p:xfrm>
          <a:off x="1560166" y="2643100"/>
          <a:ext cx="9746494" cy="3854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817">
                  <a:extLst>
                    <a:ext uri="{9D8B030D-6E8A-4147-A177-3AD203B41FA5}">
                      <a16:colId xmlns:a16="http://schemas.microsoft.com/office/drawing/2014/main" val="2486992660"/>
                    </a:ext>
                  </a:extLst>
                </a:gridCol>
                <a:gridCol w="5513071">
                  <a:extLst>
                    <a:ext uri="{9D8B030D-6E8A-4147-A177-3AD203B41FA5}">
                      <a16:colId xmlns:a16="http://schemas.microsoft.com/office/drawing/2014/main" val="2244244229"/>
                    </a:ext>
                  </a:extLst>
                </a:gridCol>
                <a:gridCol w="2534989">
                  <a:extLst>
                    <a:ext uri="{9D8B030D-6E8A-4147-A177-3AD203B41FA5}">
                      <a16:colId xmlns:a16="http://schemas.microsoft.com/office/drawing/2014/main" val="1905744488"/>
                    </a:ext>
                  </a:extLst>
                </a:gridCol>
                <a:gridCol w="1228617">
                  <a:extLst>
                    <a:ext uri="{9D8B030D-6E8A-4147-A177-3AD203B41FA5}">
                      <a16:colId xmlns:a16="http://schemas.microsoft.com/office/drawing/2014/main" val="1473118610"/>
                    </a:ext>
                  </a:extLst>
                </a:gridCol>
              </a:tblGrid>
              <a:tr h="5623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 взаимосвязанных действий по их выполнению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5089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Трудности обучения и воспитания. Норма и патология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«Деятельность ТПМПК и ее роль в системе образования» 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консультация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«Норма и патология развития детей дошкольного возраста»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Болдырева М.Н., руководитель ТПМПК г. Иванова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Ларина Н.Д.,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учитель-дефектолог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ЛЕКОТЕКА «Шаг навстречу»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06957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неблагополучия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аспекты проблем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с трудностями в обучении и воспитании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Салова М.Н.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к.м.н., зав. ОМР ОБУЗ ГКБ им.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Куваевых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рач-невролог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Кочерова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О.Ю.</a:t>
                      </a: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д.м.н., ведущий научный сотрудник ФГБУ «Ивановский НИИ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МиД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им.В.Н.Городкова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врач-психиатр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2020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23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7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72930"/>
              </p:ext>
            </p:extLst>
          </p:nvPr>
        </p:nvGraphicFramePr>
        <p:xfrm>
          <a:off x="1628304" y="735633"/>
          <a:ext cx="9750392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05">
                  <a:extLst>
                    <a:ext uri="{9D8B030D-6E8A-4147-A177-3AD203B41FA5}">
                      <a16:colId xmlns:a16="http://schemas.microsoft.com/office/drawing/2014/main" val="2486992660"/>
                    </a:ext>
                  </a:extLst>
                </a:gridCol>
                <a:gridCol w="5450355">
                  <a:extLst>
                    <a:ext uri="{9D8B030D-6E8A-4147-A177-3AD203B41FA5}">
                      <a16:colId xmlns:a16="http://schemas.microsoft.com/office/drawing/2014/main" val="2244244229"/>
                    </a:ext>
                  </a:extLst>
                </a:gridCol>
                <a:gridCol w="2627431">
                  <a:extLst>
                    <a:ext uri="{9D8B030D-6E8A-4147-A177-3AD203B41FA5}">
                      <a16:colId xmlns:a16="http://schemas.microsoft.com/office/drawing/2014/main" val="1905744488"/>
                    </a:ext>
                  </a:extLst>
                </a:gridCol>
                <a:gridCol w="1202601">
                  <a:extLst>
                    <a:ext uri="{9D8B030D-6E8A-4147-A177-3AD203B41FA5}">
                      <a16:colId xmlns:a16="http://schemas.microsoft.com/office/drawing/2014/main" val="1473118610"/>
                    </a:ext>
                  </a:extLst>
                </a:gridCol>
              </a:tblGrid>
              <a:tr h="5533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 взаимосвязанных действий по их выполнению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5089"/>
                  </a:ext>
                </a:extLst>
              </a:tr>
              <a:tr h="47519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неблагополучия и пути преодоления речевых нарушений</a:t>
                      </a:r>
                    </a:p>
                    <a:p>
                      <a:pPr algn="ctr"/>
                      <a:endParaRPr lang="ru-RU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профилактики речевых нарушений.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«Составление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рассказа по сюжетным картинкам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Биоэнергопластика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кинезиология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и упражнения на развитие лексико-грамматических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категорий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речи»</a:t>
                      </a:r>
                    </a:p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«Приемы самомассажа, артикуляционной и дыхательной гимнастики»</a:t>
                      </a:r>
                    </a:p>
                    <a:p>
                      <a:pPr algn="just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Лепилова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Е.Ю.,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№64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Ивашко Н.Г.,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№33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Порхун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Т.В.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 №143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Овечкина Т.Ю.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№33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Морозова В.Н.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ТПМПК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Образцова В.В.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 №108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Чучуй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А.А.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МБДОУ №11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2020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0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0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62671"/>
              </p:ext>
            </p:extLst>
          </p:nvPr>
        </p:nvGraphicFramePr>
        <p:xfrm>
          <a:off x="1628304" y="735632"/>
          <a:ext cx="975039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0">
                  <a:extLst>
                    <a:ext uri="{9D8B030D-6E8A-4147-A177-3AD203B41FA5}">
                      <a16:colId xmlns:a16="http://schemas.microsoft.com/office/drawing/2014/main" val="2486992660"/>
                    </a:ext>
                  </a:extLst>
                </a:gridCol>
                <a:gridCol w="5512411">
                  <a:extLst>
                    <a:ext uri="{9D8B030D-6E8A-4147-A177-3AD203B41FA5}">
                      <a16:colId xmlns:a16="http://schemas.microsoft.com/office/drawing/2014/main" val="2244244229"/>
                    </a:ext>
                  </a:extLst>
                </a:gridCol>
                <a:gridCol w="2473693">
                  <a:extLst>
                    <a:ext uri="{9D8B030D-6E8A-4147-A177-3AD203B41FA5}">
                      <a16:colId xmlns:a16="http://schemas.microsoft.com/office/drawing/2014/main" val="1905744488"/>
                    </a:ext>
                  </a:extLst>
                </a:gridCol>
                <a:gridCol w="1291418">
                  <a:extLst>
                    <a:ext uri="{9D8B030D-6E8A-4147-A177-3AD203B41FA5}">
                      <a16:colId xmlns:a16="http://schemas.microsoft.com/office/drawing/2014/main" val="1473118610"/>
                    </a:ext>
                  </a:extLst>
                </a:gridCol>
              </a:tblGrid>
              <a:tr h="6995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 взаимосвязанных действий по их выполнению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 мероприятия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5089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неблагополучия и пути профилактики психологических проблем</a:t>
                      </a:r>
                    </a:p>
                    <a:p>
                      <a:pPr fontAlgn="t"/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Семинар-тренинг</a:t>
                      </a:r>
                    </a:p>
                    <a:p>
                      <a:pPr fontAlgn="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«Психологические аспекты в работе с родителями детей, имеющих трудности в обучении и воспитании»</a:t>
                      </a:r>
                    </a:p>
                    <a:p>
                      <a:pPr fontAlgn="t"/>
                      <a:endParaRPr lang="ru-RU" sz="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</a:p>
                    <a:p>
                      <a:pPr fontAlgn="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«Нарушение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поведения: причины и возможные пути преодоления с использованием методик, основанных на законах поведения»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Лапшина С.А.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 ТПМПК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Стецик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ЛЕКОТЕКА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«Шаг навстречу»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0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0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75860"/>
              </p:ext>
            </p:extLst>
          </p:nvPr>
        </p:nvGraphicFramePr>
        <p:xfrm>
          <a:off x="1628304" y="735632"/>
          <a:ext cx="97503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05">
                  <a:extLst>
                    <a:ext uri="{9D8B030D-6E8A-4147-A177-3AD203B41FA5}">
                      <a16:colId xmlns:a16="http://schemas.microsoft.com/office/drawing/2014/main" val="2486992660"/>
                    </a:ext>
                  </a:extLst>
                </a:gridCol>
                <a:gridCol w="5515276">
                  <a:extLst>
                    <a:ext uri="{9D8B030D-6E8A-4147-A177-3AD203B41FA5}">
                      <a16:colId xmlns:a16="http://schemas.microsoft.com/office/drawing/2014/main" val="2244244229"/>
                    </a:ext>
                  </a:extLst>
                </a:gridCol>
                <a:gridCol w="2473693">
                  <a:extLst>
                    <a:ext uri="{9D8B030D-6E8A-4147-A177-3AD203B41FA5}">
                      <a16:colId xmlns:a16="http://schemas.microsoft.com/office/drawing/2014/main" val="1905744488"/>
                    </a:ext>
                  </a:extLst>
                </a:gridCol>
                <a:gridCol w="1291418">
                  <a:extLst>
                    <a:ext uri="{9D8B030D-6E8A-4147-A177-3AD203B41FA5}">
                      <a16:colId xmlns:a16="http://schemas.microsoft.com/office/drawing/2014/main" val="1473118610"/>
                    </a:ext>
                  </a:extLst>
                </a:gridCol>
              </a:tblGrid>
              <a:tr h="6995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 взаимосвязанных действий по их выполнению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 мероприятия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5089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Признаки неблагополучия и пути профилактики когнитивных нарушений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Методические посиделки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«Развитие восприятия как средство профилактики рисков учебных трудностей»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«Приемы развития мыслительных операций у дошкольников в различных видах деятельности»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«Тренировка математических навыков в игровой деятельности и бытовых ситуациях»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Гомина Н.Г.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  ТПМПК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Ковалева О.А.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№61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Хренова С.А.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учитель-дефектолог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МБДОУ №61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06957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неблагополучия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пути преодоления слабости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функционирования блоков мозга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«Нейропсихологический взгляд на проблему обучаемости»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Трифонова О.А.</a:t>
                      </a:r>
                    </a:p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Нейропсихолог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учитель-дефектолог Центра коррекции речи «ЛОГОС»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23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3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736600" stA="88000" endPos="51000" dir="5400000" sy="-100000" algn="bl" rotWithShape="0"/>
            <a:softEdge rad="762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10091" r="5912" b="13457"/>
          <a:stretch/>
        </p:blipFill>
        <p:spPr>
          <a:xfrm>
            <a:off x="181245" y="279623"/>
            <a:ext cx="1447059" cy="123469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8304" y="820593"/>
            <a:ext cx="97102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endPara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78907"/>
              </p:ext>
            </p:extLst>
          </p:nvPr>
        </p:nvGraphicFramePr>
        <p:xfrm>
          <a:off x="1628304" y="735632"/>
          <a:ext cx="9750392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05">
                  <a:extLst>
                    <a:ext uri="{9D8B030D-6E8A-4147-A177-3AD203B41FA5}">
                      <a16:colId xmlns:a16="http://schemas.microsoft.com/office/drawing/2014/main" val="2486992660"/>
                    </a:ext>
                  </a:extLst>
                </a:gridCol>
                <a:gridCol w="5515276">
                  <a:extLst>
                    <a:ext uri="{9D8B030D-6E8A-4147-A177-3AD203B41FA5}">
                      <a16:colId xmlns:a16="http://schemas.microsoft.com/office/drawing/2014/main" val="2244244229"/>
                    </a:ext>
                  </a:extLst>
                </a:gridCol>
                <a:gridCol w="2473693">
                  <a:extLst>
                    <a:ext uri="{9D8B030D-6E8A-4147-A177-3AD203B41FA5}">
                      <a16:colId xmlns:a16="http://schemas.microsoft.com/office/drawing/2014/main" val="1905744488"/>
                    </a:ext>
                  </a:extLst>
                </a:gridCol>
                <a:gridCol w="1291418">
                  <a:extLst>
                    <a:ext uri="{9D8B030D-6E8A-4147-A177-3AD203B41FA5}">
                      <a16:colId xmlns:a16="http://schemas.microsoft.com/office/drawing/2014/main" val="1473118610"/>
                    </a:ext>
                  </a:extLst>
                </a:gridCol>
              </a:tblGrid>
              <a:tr h="6995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мероприятий и взаимосвязанных действий по их выполнению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проведения мероприятия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545089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начинать готовить к школе? Открытый диалог 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«Плюсы и минусы раннего обучения»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«Звуки и буквы. Почему их нельзя путать?»</a:t>
                      </a:r>
                    </a:p>
                    <a:p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«Личностная и социальная готовность ребенка к школе»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Салова М.Н.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к.м.н., зав. ОМР ОБУЗ ГКБ им.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Куваевых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врач-невролог </a:t>
                      </a: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Семенова М.С.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учитель-логопед 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№64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Нетеса О.И., МБДОУ №188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1106957"/>
                  </a:ext>
                </a:extLst>
              </a:tr>
              <a:tr h="709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Круглый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стол. Подведение итогов</a:t>
                      </a:r>
                    </a:p>
                    <a:p>
                      <a:endParaRPr lang="ru-RU" sz="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комплексной помощи в профилактике трудностей в обучении.</a:t>
                      </a:r>
                    </a:p>
                    <a:p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Роль ТПМПК в сопровождении ребенка с ООП</a:t>
                      </a: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Болдырева М.Н., руководитель ТПМПК </a:t>
                      </a:r>
                    </a:p>
                    <a:p>
                      <a:endParaRPr lang="ru-RU" sz="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ТПМПК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823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779</Words>
  <Application>Microsoft Office PowerPoint</Application>
  <PresentationFormat>Широкоэкранный</PresentationFormat>
  <Paragraphs>267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Symbol</vt:lpstr>
      <vt:lpstr>Times New Roman</vt:lpstr>
      <vt:lpstr>Wingdings</vt:lpstr>
      <vt:lpstr>Тема Office</vt:lpstr>
      <vt:lpstr>         ПРОЕКТ   «Трудности обучения и воспитания.  Маршрутная карта  для педагогов и родителей»  «Только то в человеке прочно и надежно,  что всосалось в природу его в его первую пору жизни"       Я. Коменский  Территориальная психолого-медико-педагогическая комиссия города Иванова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</cp:revision>
  <dcterms:created xsi:type="dcterms:W3CDTF">2020-10-21T10:03:06Z</dcterms:created>
  <dcterms:modified xsi:type="dcterms:W3CDTF">2020-10-30T09:12:36Z</dcterms:modified>
</cp:coreProperties>
</file>