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73" r:id="rId4"/>
    <p:sldId id="274" r:id="rId5"/>
    <p:sldId id="275" r:id="rId6"/>
    <p:sldId id="258" r:id="rId7"/>
    <p:sldId id="261" r:id="rId8"/>
    <p:sldId id="277" r:id="rId9"/>
    <p:sldId id="278" r:id="rId10"/>
    <p:sldId id="283" r:id="rId11"/>
    <p:sldId id="282" r:id="rId12"/>
    <p:sldId id="289" r:id="rId13"/>
    <p:sldId id="287" r:id="rId14"/>
    <p:sldId id="288" r:id="rId15"/>
    <p:sldId id="284" r:id="rId16"/>
    <p:sldId id="279" r:id="rId17"/>
    <p:sldId id="292" r:id="rId18"/>
    <p:sldId id="285" r:id="rId19"/>
    <p:sldId id="295" r:id="rId20"/>
    <p:sldId id="291" r:id="rId21"/>
    <p:sldId id="264" r:id="rId22"/>
    <p:sldId id="296" r:id="rId23"/>
    <p:sldId id="297" r:id="rId24"/>
    <p:sldId id="299" r:id="rId25"/>
    <p:sldId id="29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9AF9B3-EF0F-41FB-B913-9E7E1D1B8A21}" type="datetimeFigureOut">
              <a:rPr lang="ru-RU" smtClean="0"/>
              <a:pPr/>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779B23-1099-42C9-AE5C-8746474963D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AF9B3-EF0F-41FB-B913-9E7E1D1B8A21}" type="datetimeFigureOut">
              <a:rPr lang="ru-RU" smtClean="0"/>
              <a:pPr/>
              <a:t>27.01.2021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79B23-1099-42C9-AE5C-8746474963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2957532"/>
          </a:xfrm>
        </p:spPr>
        <p:txBody>
          <a:bodyPr>
            <a:normAutofit/>
          </a:bodyPr>
          <a:lstStyle/>
          <a:p>
            <a:r>
              <a:rPr lang="ru-RU" dirty="0" smtClean="0">
                <a:latin typeface="Times New Roman" pitchFamily="18" charset="0"/>
                <a:cs typeface="Times New Roman" pitchFamily="18" charset="0"/>
              </a:rPr>
              <a:t>Медицинские аспекты проблем детей с трудностями в обучении и воспитании</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62500" lnSpcReduction="20000"/>
          </a:bodyPr>
          <a:lstStyle/>
          <a:p>
            <a:pPr>
              <a:spcBef>
                <a:spcPts val="0"/>
              </a:spcBef>
            </a:pPr>
            <a:r>
              <a:rPr lang="ru-RU" dirty="0" smtClean="0">
                <a:solidFill>
                  <a:schemeClr val="tx1"/>
                </a:solidFill>
                <a:latin typeface="Times New Roman" pitchFamily="18" charset="0"/>
                <a:cs typeface="Times New Roman" pitchFamily="18" charset="0"/>
              </a:rPr>
              <a:t>ФГБУ «Ивановский НИИ материнства и детства им. В.Н. </a:t>
            </a:r>
            <a:r>
              <a:rPr lang="ru-RU" dirty="0" err="1" smtClean="0">
                <a:solidFill>
                  <a:schemeClr val="tx1"/>
                </a:solidFill>
                <a:latin typeface="Times New Roman" pitchFamily="18" charset="0"/>
                <a:cs typeface="Times New Roman" pitchFamily="18" charset="0"/>
              </a:rPr>
              <a:t>Городкова</a:t>
            </a:r>
            <a:r>
              <a:rPr lang="ru-RU" dirty="0" smtClean="0">
                <a:solidFill>
                  <a:schemeClr val="tx1"/>
                </a:solidFill>
                <a:latin typeface="Times New Roman" pitchFamily="18" charset="0"/>
                <a:cs typeface="Times New Roman" pitchFamily="18" charset="0"/>
              </a:rPr>
              <a:t>» Минздрава России </a:t>
            </a:r>
          </a:p>
          <a:p>
            <a:pPr>
              <a:spcBef>
                <a:spcPts val="0"/>
              </a:spcBef>
            </a:pPr>
            <a:r>
              <a:rPr lang="ru-RU" dirty="0" smtClean="0">
                <a:solidFill>
                  <a:schemeClr val="tx1"/>
                </a:solidFill>
                <a:latin typeface="Times New Roman" pitchFamily="18" charset="0"/>
                <a:cs typeface="Times New Roman" pitchFamily="18" charset="0"/>
              </a:rPr>
              <a:t>Кочерова О.Ю. д.м.н., ведущий научный сотрудник</a:t>
            </a:r>
          </a:p>
          <a:p>
            <a:pPr>
              <a:spcBef>
                <a:spcPts val="0"/>
              </a:spcBef>
            </a:pPr>
            <a:r>
              <a:rPr lang="ru-RU" dirty="0" smtClean="0">
                <a:solidFill>
                  <a:schemeClr val="tx1"/>
                </a:solidFill>
                <a:latin typeface="Times New Roman" pitchFamily="18" charset="0"/>
                <a:cs typeface="Times New Roman" pitchFamily="18" charset="0"/>
              </a:rPr>
              <a:t> отдела </a:t>
            </a:r>
            <a:r>
              <a:rPr lang="ru-RU" dirty="0">
                <a:solidFill>
                  <a:schemeClr val="tx1"/>
                </a:solidFill>
                <a:latin typeface="Times New Roman" pitchFamily="18" charset="0"/>
                <a:cs typeface="Times New Roman" pitchFamily="18" charset="0"/>
              </a:rPr>
              <a:t>охраны здоровья детей, </a:t>
            </a:r>
            <a:endParaRPr lang="ru-RU" dirty="0" smtClean="0">
              <a:solidFill>
                <a:schemeClr val="tx1"/>
              </a:solidFill>
              <a:latin typeface="Times New Roman" pitchFamily="18" charset="0"/>
              <a:cs typeface="Times New Roman" pitchFamily="18" charset="0"/>
            </a:endParaRPr>
          </a:p>
          <a:p>
            <a:pPr>
              <a:spcBef>
                <a:spcPts val="0"/>
              </a:spcBef>
            </a:pPr>
            <a:r>
              <a:rPr lang="ru-RU" dirty="0" smtClean="0">
                <a:solidFill>
                  <a:schemeClr val="tx1"/>
                </a:solidFill>
                <a:latin typeface="Times New Roman" pitchFamily="18" charset="0"/>
                <a:cs typeface="Times New Roman" pitchFamily="18" charset="0"/>
              </a:rPr>
              <a:t>психиатр </a:t>
            </a:r>
            <a:r>
              <a:rPr lang="ru-RU" dirty="0">
                <a:solidFill>
                  <a:schemeClr val="tx1"/>
                </a:solidFill>
                <a:latin typeface="Times New Roman" pitchFamily="18" charset="0"/>
                <a:cs typeface="Times New Roman" pitchFamily="18" charset="0"/>
              </a:rPr>
              <a:t>отделения медицинской реабилитации детей с нарушением функции центральной нервной системы</a:t>
            </a:r>
            <a:endParaRPr lang="ru-RU"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2800" dirty="0" smtClean="0">
                <a:latin typeface="Times New Roman" pitchFamily="18" charset="0"/>
                <a:cs typeface="Times New Roman" pitchFamily="18" charset="0"/>
              </a:rPr>
              <a:t>Нарушения речи при ДА</a:t>
            </a:r>
            <a:endParaRPr lang="ru-RU" sz="2800" dirty="0"/>
          </a:p>
        </p:txBody>
      </p:sp>
      <p:sp>
        <p:nvSpPr>
          <p:cNvPr id="3" name="Содержимое 2"/>
          <p:cNvSpPr>
            <a:spLocks noGrp="1"/>
          </p:cNvSpPr>
          <p:nvPr>
            <p:ph idx="1"/>
          </p:nvPr>
        </p:nvSpPr>
        <p:spPr>
          <a:xfrm>
            <a:off x="457200" y="1142984"/>
            <a:ext cx="8229600" cy="4983179"/>
          </a:xfrm>
        </p:spPr>
        <p:txBody>
          <a:bodyPr>
            <a:noAutofit/>
          </a:bodyPr>
          <a:lstStyle/>
          <a:p>
            <a:pPr>
              <a:buNone/>
            </a:pPr>
            <a:r>
              <a:rPr lang="ru-RU" sz="1400" b="1" dirty="0" smtClean="0">
                <a:latin typeface="Times New Roman" pitchFamily="18" charset="0"/>
                <a:cs typeface="Times New Roman" pitchFamily="18" charset="0"/>
              </a:rPr>
              <a:t>Нарушения речи при ДА</a:t>
            </a:r>
            <a:r>
              <a:rPr lang="ru-RU" sz="1400" dirty="0" smtClean="0">
                <a:latin typeface="Times New Roman" pitchFamily="18" charset="0"/>
                <a:cs typeface="Times New Roman" pitchFamily="18" charset="0"/>
              </a:rPr>
              <a:t> часто являются первым проявлением заболевания и носят очень стойкий характер. Особенно это проявляется в раннем возрасте, когда речевая деятельность у детей не формируется и отсутствует вербальное общение. </a:t>
            </a:r>
          </a:p>
          <a:p>
            <a:r>
              <a:rPr lang="ru-RU" sz="1400" dirty="0" smtClean="0">
                <a:latin typeface="Times New Roman" pitchFamily="18" charset="0"/>
                <a:cs typeface="Times New Roman" pitchFamily="18" charset="0"/>
              </a:rPr>
              <a:t>Для детей с </a:t>
            </a:r>
            <a:r>
              <a:rPr lang="ru-RU" sz="1400" dirty="0" err="1" smtClean="0">
                <a:latin typeface="Times New Roman" pitchFamily="18" charset="0"/>
                <a:cs typeface="Times New Roman" pitchFamily="18" charset="0"/>
              </a:rPr>
              <a:t>аутистическими</a:t>
            </a:r>
            <a:r>
              <a:rPr lang="ru-RU" sz="1400" dirty="0" smtClean="0">
                <a:latin typeface="Times New Roman" pitchFamily="18" charset="0"/>
                <a:cs typeface="Times New Roman" pitchFamily="18" charset="0"/>
              </a:rPr>
              <a:t> проявлениями характерны следующие особенности развития речи в раннем периоде: недифференцированный плач, вызывающий трудности в интерпретации, малоактивное или необычное </a:t>
            </a:r>
            <a:r>
              <a:rPr lang="ru-RU" sz="1400" dirty="0" err="1" smtClean="0">
                <a:latin typeface="Times New Roman" pitchFamily="18" charset="0"/>
                <a:cs typeface="Times New Roman" pitchFamily="18" charset="0"/>
              </a:rPr>
              <a:t>гуление</a:t>
            </a:r>
            <a:r>
              <a:rPr lang="ru-RU" sz="1400" dirty="0" smtClean="0">
                <a:latin typeface="Times New Roman" pitchFamily="18" charset="0"/>
                <a:cs typeface="Times New Roman" pitchFamily="18" charset="0"/>
              </a:rPr>
              <a:t>, напоминающее визг или крик, отсутствие звуковой имитации, выраженное нарушение понимания обращенной к ребенку устной речи и осознания смысла сказанного. Речевые расстройства весьма разнообразны, наиболее отчетливо заметны после 3 лет. </a:t>
            </a:r>
          </a:p>
          <a:p>
            <a:pPr>
              <a:buNone/>
            </a:pPr>
            <a:r>
              <a:rPr lang="ru-RU" sz="1400" dirty="0" smtClean="0">
                <a:latin typeface="Times New Roman" pitchFamily="18" charset="0"/>
                <a:cs typeface="Times New Roman" pitchFamily="18" charset="0"/>
              </a:rPr>
              <a:t>Современные авторы выделяют следующий спектр речевых расстройств при ДА: </a:t>
            </a:r>
          </a:p>
          <a:p>
            <a:r>
              <a:rPr lang="ru-RU" sz="1400" dirty="0" smtClean="0">
                <a:latin typeface="Times New Roman" pitchFamily="18" charset="0"/>
                <a:cs typeface="Times New Roman" pitchFamily="18" charset="0"/>
              </a:rPr>
              <a:t>первичный </a:t>
            </a:r>
            <a:r>
              <a:rPr lang="ru-RU" sz="1400" dirty="0" err="1" smtClean="0">
                <a:latin typeface="Times New Roman" pitchFamily="18" charset="0"/>
                <a:cs typeface="Times New Roman" pitchFamily="18" charset="0"/>
              </a:rPr>
              <a:t>мутизм</a:t>
            </a:r>
            <a:r>
              <a:rPr lang="ru-RU" sz="1400" dirty="0" smtClean="0">
                <a:latin typeface="Times New Roman" pitchFamily="18" charset="0"/>
                <a:cs typeface="Times New Roman" pitchFamily="18" charset="0"/>
              </a:rPr>
              <a:t> (с самого начала развития речь отсутствует); </a:t>
            </a:r>
          </a:p>
          <a:p>
            <a:r>
              <a:rPr lang="ru-RU" sz="1400" dirty="0" smtClean="0">
                <a:latin typeface="Times New Roman" pitchFamily="18" charset="0"/>
                <a:cs typeface="Times New Roman" pitchFamily="18" charset="0"/>
              </a:rPr>
              <a:t>формально «правильное» развитие речи до 2-2,5 лет с последующим регрессом (в 2,5–6 лет) и </a:t>
            </a:r>
            <a:r>
              <a:rPr lang="ru-RU" sz="1400" dirty="0" err="1" smtClean="0">
                <a:latin typeface="Times New Roman" pitchFamily="18" charset="0"/>
                <a:cs typeface="Times New Roman" pitchFamily="18" charset="0"/>
              </a:rPr>
              <a:t>регредиентно-искаженной</a:t>
            </a:r>
            <a:r>
              <a:rPr lang="ru-RU" sz="1400" dirty="0" smtClean="0">
                <a:latin typeface="Times New Roman" pitchFamily="18" charset="0"/>
                <a:cs typeface="Times New Roman" pitchFamily="18" charset="0"/>
              </a:rPr>
              <a:t> динамикой после 5- 7 лет; </a:t>
            </a:r>
          </a:p>
          <a:p>
            <a:r>
              <a:rPr lang="ru-RU" sz="1400" dirty="0" smtClean="0">
                <a:latin typeface="Times New Roman" pitchFamily="18" charset="0"/>
                <a:cs typeface="Times New Roman" pitchFamily="18" charset="0"/>
              </a:rPr>
              <a:t>нарушение слухового внимания; </a:t>
            </a:r>
          </a:p>
          <a:p>
            <a:r>
              <a:rPr lang="ru-RU" sz="1400" dirty="0" smtClean="0">
                <a:latin typeface="Times New Roman" pitchFamily="18" charset="0"/>
                <a:cs typeface="Times New Roman" pitchFamily="18" charset="0"/>
              </a:rPr>
              <a:t>задержка (или недоразвитие) речи в сочетании с искажением ее развития;</a:t>
            </a:r>
          </a:p>
          <a:p>
            <a:r>
              <a:rPr lang="ru-RU" sz="1400" dirty="0" smtClean="0">
                <a:latin typeface="Times New Roman" pitchFamily="18" charset="0"/>
                <a:cs typeface="Times New Roman" pitchFamily="18" charset="0"/>
              </a:rPr>
              <a:t> нарушение понимания обращенной речи; </a:t>
            </a:r>
          </a:p>
          <a:p>
            <a:r>
              <a:rPr lang="ru-RU" sz="1400" dirty="0" smtClean="0">
                <a:latin typeface="Times New Roman" pitchFamily="18" charset="0"/>
                <a:cs typeface="Times New Roman" pitchFamily="18" charset="0"/>
              </a:rPr>
              <a:t>искаженное развитие речи; </a:t>
            </a:r>
          </a:p>
          <a:p>
            <a:r>
              <a:rPr lang="ru-RU" sz="1400" dirty="0" smtClean="0">
                <a:latin typeface="Times New Roman" pitchFamily="18" charset="0"/>
                <a:cs typeface="Times New Roman" pitchFamily="18" charset="0"/>
              </a:rPr>
              <a:t>разрыв между </a:t>
            </a:r>
            <a:r>
              <a:rPr lang="ru-RU" sz="1400" dirty="0" err="1" smtClean="0">
                <a:latin typeface="Times New Roman" pitchFamily="18" charset="0"/>
                <a:cs typeface="Times New Roman" pitchFamily="18" charset="0"/>
              </a:rPr>
              <a:t>импрессивной</a:t>
            </a:r>
            <a:r>
              <a:rPr lang="ru-RU" sz="1400" dirty="0" smtClean="0">
                <a:latin typeface="Times New Roman" pitchFamily="18" charset="0"/>
                <a:cs typeface="Times New Roman" pitchFamily="18" charset="0"/>
              </a:rPr>
              <a:t> и экспрессивной сторонами речи: при бытовом понимании обиходных фраз ребенок почти не владеет самостоятельной речью. Типичным также является присутствие </a:t>
            </a:r>
            <a:r>
              <a:rPr lang="ru-RU" sz="1400" dirty="0" err="1" smtClean="0">
                <a:latin typeface="Times New Roman" pitchFamily="18" charset="0"/>
                <a:cs typeface="Times New Roman" pitchFamily="18" charset="0"/>
              </a:rPr>
              <a:t>эхолалий</a:t>
            </a:r>
            <a:r>
              <a:rPr lang="ru-RU" sz="1400" dirty="0" smtClean="0">
                <a:latin typeface="Times New Roman" pitchFamily="18" charset="0"/>
                <a:cs typeface="Times New Roman" pitchFamily="18" charset="0"/>
              </a:rPr>
              <a:t> . </a:t>
            </a:r>
          </a:p>
          <a:p>
            <a:endParaRPr lang="ru-RU"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900"/>
            <a:ext cx="8229600" cy="1143000"/>
          </a:xfrm>
        </p:spPr>
        <p:txBody>
          <a:bodyPr>
            <a:normAutofit/>
          </a:bodyPr>
          <a:lstStyle/>
          <a:p>
            <a:r>
              <a:rPr lang="ru-RU" sz="3200" dirty="0" smtClean="0">
                <a:latin typeface="Times New Roman" pitchFamily="18" charset="0"/>
                <a:cs typeface="Times New Roman" pitchFamily="18" charset="0"/>
              </a:rPr>
              <a:t>Алалия</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14356"/>
            <a:ext cx="8229600" cy="5786478"/>
          </a:xfrm>
        </p:spPr>
        <p:txBody>
          <a:bodyPr>
            <a:noAutofit/>
          </a:bodyPr>
          <a:lstStyle/>
          <a:p>
            <a:pPr>
              <a:buNone/>
            </a:pPr>
            <a:r>
              <a:rPr lang="ru-RU" sz="1600" dirty="0" smtClean="0">
                <a:latin typeface="Times New Roman" pitchFamily="18" charset="0"/>
                <a:cs typeface="Times New Roman" pitchFamily="18" charset="0"/>
              </a:rPr>
              <a:t>Алалия (</a:t>
            </a:r>
            <a:r>
              <a:rPr lang="ru-RU" sz="1600" dirty="0" err="1" smtClean="0">
                <a:latin typeface="Times New Roman" pitchFamily="18" charset="0"/>
                <a:cs typeface="Times New Roman" pitchFamily="18" charset="0"/>
              </a:rPr>
              <a:t>дисфазия</a:t>
            </a:r>
            <a:r>
              <a:rPr lang="ru-RU" sz="1600" dirty="0" smtClean="0">
                <a:latin typeface="Times New Roman" pitchFamily="18" charset="0"/>
                <a:cs typeface="Times New Roman" pitchFamily="18" charset="0"/>
              </a:rPr>
              <a:t>) – отсутствие или недоразвитие речи при нормальном физиологическом слухе и интеллекте, возникшее вследствие органического поражения речевых зон коры головного мозга во внутриутробном или раннем периоде развития ребенка (</a:t>
            </a:r>
            <a:r>
              <a:rPr lang="en-US" sz="1600" dirty="0"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80.1 – моторная алалия, </a:t>
            </a:r>
            <a:r>
              <a:rPr lang="en-US" sz="1600" dirty="0"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80.2 – сенсорная алалия, сенсомоторная алалия).</a:t>
            </a:r>
          </a:p>
          <a:p>
            <a:pPr>
              <a:buNone/>
            </a:pPr>
            <a:r>
              <a:rPr lang="ru-RU" sz="1600" dirty="0" smtClean="0">
                <a:latin typeface="Times New Roman" pitchFamily="18" charset="0"/>
                <a:cs typeface="Times New Roman" pitchFamily="18" charset="0"/>
              </a:rPr>
              <a:t>Алалия характеризуется системным недоразвитием речи (СНР), при котором нарушаются все ее компоненты:   фонетико-фонематическая  сторона и лексико-грамматический строй. </a:t>
            </a:r>
          </a:p>
          <a:p>
            <a:pPr>
              <a:buNone/>
            </a:pPr>
            <a:r>
              <a:rPr lang="ru-RU" sz="1600" dirty="0" smtClean="0">
                <a:latin typeface="Times New Roman" pitchFamily="18" charset="0"/>
                <a:cs typeface="Times New Roman" pitchFamily="18" charset="0"/>
              </a:rPr>
              <a:t>Также при алалии могут отмечаться 3 вида неречевых синдромов: моторные (нарушения движений и координации), сенсорные (нарушения чувствительности и восприятия) и психопатологические (нарушения формирования личности):</a:t>
            </a:r>
          </a:p>
          <a:p>
            <a:pPr>
              <a:buNone/>
            </a:pPr>
            <a:r>
              <a:rPr lang="ru-RU" sz="1600" dirty="0" smtClean="0">
                <a:latin typeface="Times New Roman" pitchFamily="18" charset="0"/>
                <a:cs typeface="Times New Roman" pitchFamily="18" charset="0"/>
              </a:rPr>
              <a:t>Среди дошкольников она встречается примерно у 1 % детей.</a:t>
            </a:r>
          </a:p>
          <a:p>
            <a:endParaRPr lang="ru-RU"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Нарушения речи при алалии</a:t>
            </a:r>
            <a:endParaRPr lang="ru-RU" sz="4000" dirty="0"/>
          </a:p>
        </p:txBody>
      </p:sp>
      <p:sp>
        <p:nvSpPr>
          <p:cNvPr id="3" name="Содержимое 2"/>
          <p:cNvSpPr>
            <a:spLocks noGrp="1"/>
          </p:cNvSpPr>
          <p:nvPr>
            <p:ph idx="1"/>
          </p:nvPr>
        </p:nvSpPr>
        <p:spPr/>
        <p:txBody>
          <a:bodyPr>
            <a:normAutofit fontScale="47500" lnSpcReduction="20000"/>
          </a:bodyPr>
          <a:lstStyle/>
          <a:p>
            <a:pPr>
              <a:buNone/>
            </a:pPr>
            <a:r>
              <a:rPr lang="ru-RU" sz="3400" dirty="0" smtClean="0">
                <a:latin typeface="Times New Roman" pitchFamily="18" charset="0"/>
                <a:cs typeface="Times New Roman" pitchFamily="18" charset="0"/>
              </a:rPr>
              <a:t>Основные клинические характеристики речевых расстройств: </a:t>
            </a:r>
          </a:p>
          <a:p>
            <a:pPr>
              <a:buNone/>
            </a:pPr>
            <a:r>
              <a:rPr lang="ru-RU" sz="3400" dirty="0" smtClean="0">
                <a:latin typeface="Times New Roman" pitchFamily="18" charset="0"/>
                <a:cs typeface="Times New Roman" pitchFamily="18" charset="0"/>
              </a:rPr>
              <a:t>▪ отсутствие и слабо выраженный лепет; </a:t>
            </a:r>
          </a:p>
          <a:p>
            <a:pPr>
              <a:buNone/>
            </a:pPr>
            <a:r>
              <a:rPr lang="ru-RU" sz="3400" dirty="0" smtClean="0">
                <a:latin typeface="Times New Roman" pitchFamily="18" charset="0"/>
                <a:cs typeface="Times New Roman" pitchFamily="18" charset="0"/>
              </a:rPr>
              <a:t>▪ запаздывание речевых реакций в раннем детском возрасте;</a:t>
            </a:r>
          </a:p>
          <a:p>
            <a:pPr>
              <a:buNone/>
            </a:pPr>
            <a:r>
              <a:rPr lang="ru-RU" sz="3400" dirty="0" smtClean="0">
                <a:latin typeface="Times New Roman" pitchFamily="18" charset="0"/>
                <a:cs typeface="Times New Roman" pitchFamily="18" charset="0"/>
              </a:rPr>
              <a:t>▪ появление первых слов с 2–3 лет, а иногда и позднее; </a:t>
            </a:r>
          </a:p>
          <a:p>
            <a:pPr>
              <a:buNone/>
            </a:pPr>
            <a:r>
              <a:rPr lang="ru-RU" sz="3400" dirty="0" smtClean="0">
                <a:latin typeface="Times New Roman" pitchFamily="18" charset="0"/>
                <a:cs typeface="Times New Roman" pitchFamily="18" charset="0"/>
              </a:rPr>
              <a:t>▪ формирование фразовой речи не возникает самостоятельно или появляется к 5–6 годам и состоит из упрощенных предложений, включающих 2–3 слова;</a:t>
            </a:r>
          </a:p>
          <a:p>
            <a:pPr>
              <a:buNone/>
            </a:pPr>
            <a:r>
              <a:rPr lang="ru-RU" sz="3400" dirty="0" smtClean="0">
                <a:latin typeface="Times New Roman" pitchFamily="18" charset="0"/>
                <a:cs typeface="Times New Roman" pitchFamily="18" charset="0"/>
              </a:rPr>
              <a:t>▪ грубые расстройства всех сторон речи: фонематические, фонетические, лексические, грамматические; </a:t>
            </a:r>
          </a:p>
          <a:p>
            <a:pPr>
              <a:buNone/>
            </a:pPr>
            <a:r>
              <a:rPr lang="ru-RU" sz="3400" dirty="0" smtClean="0">
                <a:latin typeface="Times New Roman" pitchFamily="18" charset="0"/>
                <a:cs typeface="Times New Roman" pitchFamily="18" charset="0"/>
              </a:rPr>
              <a:t>▪ затруднение понимания обращенной речи при сохранности слуха; </a:t>
            </a:r>
          </a:p>
          <a:p>
            <a:pPr>
              <a:buNone/>
            </a:pPr>
            <a:r>
              <a:rPr lang="ru-RU" sz="3400" dirty="0" smtClean="0">
                <a:latin typeface="Times New Roman" pitchFamily="18" charset="0"/>
                <a:cs typeface="Times New Roman" pitchFamily="18" charset="0"/>
              </a:rPr>
              <a:t>▪ нарушение слухового внимания; </a:t>
            </a:r>
          </a:p>
          <a:p>
            <a:pPr>
              <a:buNone/>
            </a:pPr>
            <a:r>
              <a:rPr lang="ru-RU" sz="3400" dirty="0" smtClean="0">
                <a:latin typeface="Times New Roman" pitchFamily="18" charset="0"/>
                <a:cs typeface="Times New Roman" pitchFamily="18" charset="0"/>
              </a:rPr>
              <a:t>▪ выраженный разрыв между </a:t>
            </a:r>
            <a:r>
              <a:rPr lang="ru-RU" sz="3400" dirty="0" err="1" smtClean="0">
                <a:latin typeface="Times New Roman" pitchFamily="18" charset="0"/>
                <a:cs typeface="Times New Roman" pitchFamily="18" charset="0"/>
              </a:rPr>
              <a:t>импрессивной</a:t>
            </a:r>
            <a:r>
              <a:rPr lang="ru-RU" sz="3400" dirty="0" smtClean="0">
                <a:latin typeface="Times New Roman" pitchFamily="18" charset="0"/>
                <a:cs typeface="Times New Roman" pitchFamily="18" charset="0"/>
              </a:rPr>
              <a:t> и экспрессивной сторонами речи: при бытовом понимании обиходных фраз ребенок почти не владеет самостоятельной речью </a:t>
            </a:r>
          </a:p>
          <a:p>
            <a:pPr>
              <a:buNone/>
            </a:pPr>
            <a:r>
              <a:rPr lang="ru-RU" sz="3400" dirty="0" smtClean="0">
                <a:latin typeface="Times New Roman" pitchFamily="18" charset="0"/>
                <a:cs typeface="Times New Roman" pitchFamily="18" charset="0"/>
              </a:rPr>
              <a:t>▪ дети часто называют, но не понимают на слух слова, обозначающие любимые или знакомые ребенком предметы. </a:t>
            </a:r>
          </a:p>
          <a:p>
            <a:pPr>
              <a:buNone/>
            </a:pPr>
            <a:r>
              <a:rPr lang="ru-RU" sz="3400" dirty="0" smtClean="0">
                <a:latin typeface="Times New Roman" pitchFamily="18" charset="0"/>
                <a:cs typeface="Times New Roman" pitchFamily="18" charset="0"/>
              </a:rPr>
              <a:t>Из выше сказанного со всей очевидностью мы можем говорить о вероятной </a:t>
            </a:r>
            <a:r>
              <a:rPr lang="ru-RU" sz="3400" b="1" dirty="0" err="1" smtClean="0">
                <a:latin typeface="Times New Roman" pitchFamily="18" charset="0"/>
                <a:cs typeface="Times New Roman" pitchFamily="18" charset="0"/>
              </a:rPr>
              <a:t>гипердиагностике</a:t>
            </a:r>
            <a:r>
              <a:rPr lang="ru-RU" sz="3400" b="1" dirty="0" smtClean="0">
                <a:latin typeface="Times New Roman" pitchFamily="18" charset="0"/>
                <a:cs typeface="Times New Roman" pitchFamily="18" charset="0"/>
              </a:rPr>
              <a:t> ДА,</a:t>
            </a:r>
            <a:r>
              <a:rPr lang="ru-RU" sz="3400" dirty="0" smtClean="0">
                <a:latin typeface="Times New Roman" pitchFamily="18" charset="0"/>
                <a:cs typeface="Times New Roman" pitchFamily="18" charset="0"/>
              </a:rPr>
              <a:t> связанной с тем, что имеется ряд общих клинических проявлений при ДА и алалии (СНР) с выраженным сенсорным компонентом</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latin typeface="Times New Roman" pitchFamily="18" charset="0"/>
                <a:cs typeface="Times New Roman" pitchFamily="18" charset="0"/>
              </a:rPr>
              <a:t>Моторная алалия</a:t>
            </a:r>
            <a:endParaRPr lang="ru-RU" dirty="0"/>
          </a:p>
        </p:txBody>
      </p:sp>
      <p:sp>
        <p:nvSpPr>
          <p:cNvPr id="3" name="Содержимое 2"/>
          <p:cNvSpPr>
            <a:spLocks noGrp="1"/>
          </p:cNvSpPr>
          <p:nvPr>
            <p:ph idx="1"/>
          </p:nvPr>
        </p:nvSpPr>
        <p:spPr>
          <a:xfrm>
            <a:off x="457200" y="1000108"/>
            <a:ext cx="8229600" cy="5500726"/>
          </a:xfrm>
        </p:spPr>
        <p:txBody>
          <a:bodyPr>
            <a:noAutofit/>
          </a:bodyPr>
          <a:lstStyle/>
          <a:p>
            <a:r>
              <a:rPr lang="ru-RU" sz="1600" b="1" dirty="0" smtClean="0">
                <a:latin typeface="Times New Roman" pitchFamily="18" charset="0"/>
                <a:cs typeface="Times New Roman" pitchFamily="18" charset="0"/>
              </a:rPr>
              <a:t>Моторная алалия (МА) </a:t>
            </a:r>
            <a:r>
              <a:rPr lang="ru-RU" sz="1600" dirty="0" smtClean="0">
                <a:latin typeface="Times New Roman" pitchFamily="18" charset="0"/>
                <a:cs typeface="Times New Roman" pitchFamily="18" charset="0"/>
              </a:rPr>
              <a:t>- системное недоразвитие экспрессивной речи в результате поражения головного мозга. При относительной сохранности понимания речи других людей, т. е. ребенок своевременно начинает понимать чужую речь, но сам не говорит.</a:t>
            </a:r>
          </a:p>
          <a:p>
            <a:r>
              <a:rPr lang="ru-RU" sz="1600" dirty="0" smtClean="0">
                <a:latin typeface="Times New Roman" pitchFamily="18" charset="0"/>
                <a:cs typeface="Times New Roman" pitchFamily="18" charset="0"/>
              </a:rPr>
              <a:t>Моторная алалия связана с поражением постцентральной зоны коры головного мозга (нижняя теменная извилина левого полушария). При поражений этой зоны может отмечаться </a:t>
            </a:r>
            <a:r>
              <a:rPr lang="ru-RU" sz="1600" b="1" dirty="0" smtClean="0">
                <a:latin typeface="Times New Roman" pitchFamily="18" charset="0"/>
                <a:cs typeface="Times New Roman" pitchFamily="18" charset="0"/>
              </a:rPr>
              <a:t>кинестетическая артикуляторная апраксия,</a:t>
            </a:r>
            <a:r>
              <a:rPr lang="ru-RU" sz="1600" dirty="0" smtClean="0">
                <a:latin typeface="Times New Roman" pitchFamily="18" charset="0"/>
                <a:cs typeface="Times New Roman" pitchFamily="18" charset="0"/>
              </a:rPr>
              <a:t> при которой ребенку трудно выполнить отдельные артикуляции, и для его речи характерны замены </a:t>
            </a:r>
            <a:r>
              <a:rPr lang="ru-RU" sz="1600" dirty="0" err="1" smtClean="0">
                <a:latin typeface="Times New Roman" pitchFamily="18" charset="0"/>
                <a:cs typeface="Times New Roman" pitchFamily="18" charset="0"/>
              </a:rPr>
              <a:t>артикуляционно</a:t>
            </a:r>
            <a:r>
              <a:rPr lang="ru-RU" sz="1600" dirty="0" smtClean="0">
                <a:latin typeface="Times New Roman" pitchFamily="18" charset="0"/>
                <a:cs typeface="Times New Roman" pitchFamily="18" charset="0"/>
              </a:rPr>
              <a:t> спорных звуков. Ребенок не может воспроизвести, повторить слово, фразу. Правильная артикуляция в речи закрепляется с трудом.</a:t>
            </a:r>
          </a:p>
          <a:p>
            <a:r>
              <a:rPr lang="ru-RU" sz="1600" dirty="0" smtClean="0">
                <a:latin typeface="Times New Roman" pitchFamily="18" charset="0"/>
                <a:cs typeface="Times New Roman" pitchFamily="18" charset="0"/>
              </a:rPr>
              <a:t>Моторная алалия также возникает при повреждении </a:t>
            </a:r>
            <a:r>
              <a:rPr lang="ru-RU" sz="1600" dirty="0" err="1" smtClean="0">
                <a:latin typeface="Times New Roman" pitchFamily="18" charset="0"/>
                <a:cs typeface="Times New Roman" pitchFamily="18" charset="0"/>
              </a:rPr>
              <a:t>премоторной</a:t>
            </a:r>
            <a:r>
              <a:rPr lang="ru-RU" sz="1600" dirty="0" smtClean="0">
                <a:latin typeface="Times New Roman" pitchFamily="18" charset="0"/>
                <a:cs typeface="Times New Roman" pitchFamily="18" charset="0"/>
              </a:rPr>
              <a:t> зоны коры доминантного полушария большого мозга (задняя треть нижней лобной извилины, центр </a:t>
            </a:r>
            <a:r>
              <a:rPr lang="ru-RU" sz="1600" dirty="0" err="1" smtClean="0">
                <a:latin typeface="Times New Roman" pitchFamily="18" charset="0"/>
                <a:cs typeface="Times New Roman" pitchFamily="18" charset="0"/>
              </a:rPr>
              <a:t>Брока</a:t>
            </a:r>
            <a:r>
              <a:rPr lang="ru-RU" sz="1600" dirty="0" smtClean="0">
                <a:latin typeface="Times New Roman" pitchFamily="18" charset="0"/>
                <a:cs typeface="Times New Roman" pitchFamily="18" charset="0"/>
              </a:rPr>
              <a:t>). В таких случаях наблюдается </a:t>
            </a:r>
            <a:r>
              <a:rPr lang="ru-RU" sz="1600" b="1" dirty="0" smtClean="0">
                <a:latin typeface="Times New Roman" pitchFamily="18" charset="0"/>
                <a:cs typeface="Times New Roman" pitchFamily="18" charset="0"/>
              </a:rPr>
              <a:t>кинетическая артикуляторная апраксия </a:t>
            </a:r>
            <a:r>
              <a:rPr lang="ru-RU" sz="1600" dirty="0" smtClean="0">
                <a:latin typeface="Times New Roman" pitchFamily="18" charset="0"/>
                <a:cs typeface="Times New Roman" pitchFamily="18" charset="0"/>
              </a:rPr>
              <a:t>(или ее элементы), при которой ребенку трудно переключиться с одной артикуляции на другую, включиться в движение, выполнить серию движений, в речи грубо искажена слоговая структура слов (при этом нарушения звукопроизношения отходят на второй план), могут наблюдаться персеверации  в речи.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ru-RU" dirty="0" smtClean="0">
                <a:latin typeface="Times New Roman" pitchFamily="18" charset="0"/>
                <a:cs typeface="Times New Roman" pitchFamily="18" charset="0"/>
              </a:rPr>
              <a:t>Сенсорная алалия</a:t>
            </a:r>
            <a:endParaRPr lang="ru-RU" dirty="0"/>
          </a:p>
        </p:txBody>
      </p:sp>
      <p:sp>
        <p:nvSpPr>
          <p:cNvPr id="3" name="Содержимое 2"/>
          <p:cNvSpPr>
            <a:spLocks noGrp="1"/>
          </p:cNvSpPr>
          <p:nvPr>
            <p:ph idx="1"/>
          </p:nvPr>
        </p:nvSpPr>
        <p:spPr>
          <a:xfrm>
            <a:off x="457200" y="1357298"/>
            <a:ext cx="8229600" cy="4768865"/>
          </a:xfrm>
        </p:spPr>
        <p:txBody>
          <a:bodyPr>
            <a:normAutofit fontScale="70000" lnSpcReduction="20000"/>
          </a:bodyPr>
          <a:lstStyle/>
          <a:p>
            <a:r>
              <a:rPr lang="ru-RU" b="1" dirty="0" smtClean="0">
                <a:latin typeface="Times New Roman" pitchFamily="18" charset="0"/>
                <a:cs typeface="Times New Roman" pitchFamily="18" charset="0"/>
              </a:rPr>
              <a:t>Сенсорная алалия (СА) </a:t>
            </a:r>
            <a:r>
              <a:rPr lang="ru-RU" dirty="0" smtClean="0">
                <a:latin typeface="Times New Roman" pitchFamily="18" charset="0"/>
                <a:cs typeface="Times New Roman" pitchFamily="18" charset="0"/>
              </a:rPr>
              <a:t>— непонимание речи при сохранном элементарном слухе, вторичное недоразвитие собственной речи. При СА нарушена функция слухового анализатора </a:t>
            </a:r>
            <a:r>
              <a:rPr lang="ru-RU" dirty="0" err="1" smtClean="0">
                <a:latin typeface="Times New Roman" pitchFamily="18" charset="0"/>
                <a:cs typeface="Times New Roman" pitchFamily="18" charset="0"/>
              </a:rPr>
              <a:t>Вернике</a:t>
            </a:r>
            <a:r>
              <a:rPr lang="ru-RU" dirty="0" smtClean="0">
                <a:latin typeface="Times New Roman" pitchFamily="18" charset="0"/>
                <a:cs typeface="Times New Roman" pitchFamily="18" charset="0"/>
              </a:rPr>
              <a:t>, центра восприятия речи (верхняя височная извилина, петля </a:t>
            </a:r>
            <a:r>
              <a:rPr lang="ru-RU" dirty="0" err="1" smtClean="0">
                <a:latin typeface="Times New Roman" pitchFamily="18" charset="0"/>
                <a:cs typeface="Times New Roman" pitchFamily="18" charset="0"/>
              </a:rPr>
              <a:t>Гешля</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результате нарушается анализ звуков, в том числе слышимой речи, поступающих в кору головного мозга, не формируется связь между звуковым образом и обозначаемым им предметом, т. е. ребенок слышит, но не понимает обращенную речь (</a:t>
            </a:r>
            <a:r>
              <a:rPr lang="ru-RU" b="1" dirty="0" smtClean="0">
                <a:latin typeface="Times New Roman" pitchFamily="18" charset="0"/>
                <a:cs typeface="Times New Roman" pitchFamily="18" charset="0"/>
              </a:rPr>
              <a:t>слуховая агнозия</a:t>
            </a:r>
            <a:r>
              <a:rPr lang="ru-RU" dirty="0" smtClean="0">
                <a:latin typeface="Times New Roman" pitchFamily="18" charset="0"/>
                <a:cs typeface="Times New Roman" pitchFamily="18" charset="0"/>
              </a:rPr>
              <a:t>). Страдает и фонематическое восприятие, не дифференцируются фонемы, не воспринимается слово целиком, отмечаются </a:t>
            </a:r>
            <a:r>
              <a:rPr lang="ru-RU" dirty="0" err="1" smtClean="0">
                <a:latin typeface="Times New Roman" pitchFamily="18" charset="0"/>
                <a:cs typeface="Times New Roman" pitchFamily="18" charset="0"/>
              </a:rPr>
              <a:t>несформированность</a:t>
            </a:r>
            <a:r>
              <a:rPr lang="ru-RU" dirty="0" smtClean="0">
                <a:latin typeface="Times New Roman" pitchFamily="18" charset="0"/>
                <a:cs typeface="Times New Roman" pitchFamily="18" charset="0"/>
              </a:rPr>
              <a:t> акустико-гностических процессов, понижение способности к восприятию речевых звуков.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Autofit/>
          </a:bodyPr>
          <a:lstStyle/>
          <a:p>
            <a:r>
              <a:rPr lang="ru-RU" sz="2800" dirty="0" smtClean="0">
                <a:latin typeface="Times New Roman" pitchFamily="18" charset="0"/>
                <a:cs typeface="Times New Roman" pitchFamily="18" charset="0"/>
              </a:rPr>
              <a:t>Нарушения речевого восприятия при нарушении слуха и сенсорной алалии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5357850"/>
          </a:xfrm>
        </p:spPr>
        <p:txBody>
          <a:bodyPr>
            <a:normAutofit fontScale="92500" lnSpcReduction="10000"/>
          </a:bodyPr>
          <a:lstStyle/>
          <a:p>
            <a:pPr>
              <a:buNone/>
            </a:pPr>
            <a:r>
              <a:rPr lang="ru-RU" sz="1800" dirty="0" smtClean="0">
                <a:latin typeface="Times New Roman" pitchFamily="18" charset="0"/>
                <a:cs typeface="Times New Roman" pitchFamily="18" charset="0"/>
              </a:rPr>
              <a:t>У слабослышащих достаточно устойчивый порог восприятия, ниже которого восприятие речи становится невозможным. </a:t>
            </a:r>
          </a:p>
          <a:p>
            <a:pPr>
              <a:buNone/>
            </a:pPr>
            <a:r>
              <a:rPr lang="ru-RU" sz="1800" dirty="0" smtClean="0">
                <a:latin typeface="Times New Roman" pitchFamily="18" charset="0"/>
                <a:cs typeface="Times New Roman" pitchFamily="18" charset="0"/>
              </a:rPr>
              <a:t>СА отличается отсутствием четкого порога восприятия. При СА отмечается мерцающее непостоянство слуховой функции: сигналы одинаковой громкости то воспринимаются, то не воспринимаются в зависимости от повышенной возбудимости или заторможенности ребенка, его соматического и нервного состояния, психической активности, особенностей окружающей среды, обстановки, способов подачи сигналов, темпа подачи звуковых раздражителей (интервалов между ними), качества звуков (чистые тоны, шумы или звуки речи), эмоциональной подачи, ряда других факторов. </a:t>
            </a:r>
          </a:p>
          <a:p>
            <a:pPr>
              <a:buNone/>
            </a:pPr>
            <a:r>
              <a:rPr lang="ru-RU" sz="1800" dirty="0" smtClean="0">
                <a:latin typeface="Times New Roman" pitchFamily="18" charset="0"/>
                <a:cs typeface="Times New Roman" pitchFamily="18" charset="0"/>
              </a:rPr>
              <a:t>Увеличение громкости обращенной речи улучшает понимание у слабослышащих детей, но приводит к обратному эффекту у детей с СА, так как сверхсильные раздражители вызывают запредельное охранительное торможение в коре головного. </a:t>
            </a:r>
          </a:p>
          <a:p>
            <a:pPr>
              <a:buNone/>
            </a:pPr>
            <a:r>
              <a:rPr lang="ru-RU" sz="1800" dirty="0" smtClean="0">
                <a:latin typeface="Times New Roman" pitchFamily="18" charset="0"/>
                <a:cs typeface="Times New Roman" pitchFamily="18" charset="0"/>
              </a:rPr>
              <a:t>В отличие от слабослышащих детей, у детей с СА часто имеется </a:t>
            </a:r>
            <a:r>
              <a:rPr lang="ru-RU" sz="1800" dirty="0" err="1" smtClean="0">
                <a:latin typeface="Times New Roman" pitchFamily="18" charset="0"/>
                <a:cs typeface="Times New Roman" pitchFamily="18" charset="0"/>
              </a:rPr>
              <a:t>гиперакузия</a:t>
            </a:r>
            <a:r>
              <a:rPr lang="ru-RU" sz="1800" dirty="0" smtClean="0">
                <a:latin typeface="Times New Roman" pitchFamily="18" charset="0"/>
                <a:cs typeface="Times New Roman" pitchFamily="18" charset="0"/>
              </a:rPr>
              <a:t> — повышенная чувствительность к звукам безразличным для окружающих: шум, шуршание, скрип и т.д. Иногда</a:t>
            </a:r>
            <a:r>
              <a:rPr lang="ru-RU" sz="1800" dirty="0" smtClean="0"/>
              <a:t> </a:t>
            </a:r>
            <a:r>
              <a:rPr lang="ru-RU" sz="1800" dirty="0" smtClean="0">
                <a:latin typeface="Times New Roman" pitchFamily="18" charset="0"/>
                <a:cs typeface="Times New Roman" pitchFamily="18" charset="0"/>
              </a:rPr>
              <a:t>ребенок понимает отдельные обиходные слова, но теряет их понимание на фоне развернутого высказывания, иногда ребенку труднее понять отдельные слова, чем фразу целиком. Речевое внимание его долгое время остается неустойчивым и истощаемым.</a:t>
            </a:r>
            <a:endParaRPr lang="ru-RU" sz="1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Дифференциальная диагностика ДА и </a:t>
            </a:r>
            <a:r>
              <a:rPr lang="ru-RU" sz="3200" dirty="0" err="1" smtClean="0">
                <a:latin typeface="Times New Roman" pitchFamily="18" charset="0"/>
                <a:cs typeface="Times New Roman" pitchFamily="18" charset="0"/>
              </a:rPr>
              <a:t>сенсо-моторной</a:t>
            </a:r>
            <a:r>
              <a:rPr lang="ru-RU" sz="3200" dirty="0" smtClean="0">
                <a:latin typeface="Times New Roman" pitchFamily="18" charset="0"/>
                <a:cs typeface="Times New Roman" pitchFamily="18" charset="0"/>
              </a:rPr>
              <a:t> алалии</a:t>
            </a:r>
            <a:endParaRPr lang="ru-RU" sz="3200" dirty="0"/>
          </a:p>
        </p:txBody>
      </p:sp>
      <p:sp>
        <p:nvSpPr>
          <p:cNvPr id="3" name="Содержимое 2"/>
          <p:cNvSpPr>
            <a:spLocks noGrp="1"/>
          </p:cNvSpPr>
          <p:nvPr>
            <p:ph idx="1"/>
          </p:nvPr>
        </p:nvSpPr>
        <p:spPr/>
        <p:txBody>
          <a:bodyPr>
            <a:normAutofit fontScale="62500" lnSpcReduction="20000"/>
          </a:bodyPr>
          <a:lstStyle/>
          <a:p>
            <a:pPr>
              <a:buNone/>
            </a:pPr>
            <a:r>
              <a:rPr lang="ru-RU" b="1" dirty="0" err="1" smtClean="0">
                <a:latin typeface="Times New Roman" pitchFamily="18" charset="0"/>
                <a:cs typeface="Times New Roman" pitchFamily="18" charset="0"/>
              </a:rPr>
              <a:t>Диагностически</a:t>
            </a:r>
            <a:r>
              <a:rPr lang="ru-RU" b="1" dirty="0" smtClean="0">
                <a:latin typeface="Times New Roman" pitchFamily="18" charset="0"/>
                <a:cs typeface="Times New Roman" pitchFamily="18" charset="0"/>
              </a:rPr>
              <a:t> значимые показатели на первичном приеме</a:t>
            </a:r>
            <a:r>
              <a:rPr lang="ru-RU" dirty="0" smtClean="0">
                <a:latin typeface="Times New Roman" pitchFamily="18" charset="0"/>
                <a:cs typeface="Times New Roman" pitchFamily="18" charset="0"/>
              </a:rPr>
              <a:t>. Если у детей отсутствует экспрессивная речь, но при этом они: </a:t>
            </a:r>
          </a:p>
          <a:p>
            <a:pPr>
              <a:buNone/>
            </a:pPr>
            <a:r>
              <a:rPr lang="ru-RU" dirty="0" smtClean="0">
                <a:latin typeface="Times New Roman" pitchFamily="18" charset="0"/>
                <a:cs typeface="Times New Roman" pitchFamily="18" charset="0"/>
              </a:rPr>
              <a:t>▪ широко используют невербальные средства коммуникации; </a:t>
            </a:r>
          </a:p>
          <a:p>
            <a:pPr>
              <a:buNone/>
            </a:pPr>
            <a:r>
              <a:rPr lang="ru-RU" dirty="0" smtClean="0">
                <a:latin typeface="Times New Roman" pitchFamily="18" charset="0"/>
                <a:cs typeface="Times New Roman" pitchFamily="18" charset="0"/>
              </a:rPr>
              <a:t>▪ способны к осмысленной игре; </a:t>
            </a:r>
          </a:p>
          <a:p>
            <a:pPr>
              <a:buNone/>
            </a:pPr>
            <a:r>
              <a:rPr lang="ru-RU" dirty="0" smtClean="0">
                <a:latin typeface="Times New Roman" pitchFamily="18" charset="0"/>
                <a:cs typeface="Times New Roman" pitchFamily="18" charset="0"/>
              </a:rPr>
              <a:t>▪ участвуют в эмоциональном общении в специально созданных ситуациях; </a:t>
            </a:r>
          </a:p>
          <a:p>
            <a:pPr>
              <a:buNone/>
            </a:pPr>
            <a:r>
              <a:rPr lang="ru-RU" dirty="0" smtClean="0">
                <a:latin typeface="Times New Roman" pitchFamily="18" charset="0"/>
                <a:cs typeface="Times New Roman" pitchFamily="18" charset="0"/>
              </a:rPr>
              <a:t>▪ проявляют познавательный интерес, то им ставится диагноз «афазия развития» или </a:t>
            </a:r>
            <a:r>
              <a:rPr lang="ru-RU" b="1" dirty="0" err="1" smtClean="0">
                <a:latin typeface="Times New Roman" pitchFamily="18" charset="0"/>
                <a:cs typeface="Times New Roman" pitchFamily="18" charset="0"/>
              </a:rPr>
              <a:t>сенсо-моторная</a:t>
            </a:r>
            <a:r>
              <a:rPr lang="ru-RU" b="1" dirty="0" smtClean="0">
                <a:latin typeface="Times New Roman" pitchFamily="18" charset="0"/>
                <a:cs typeface="Times New Roman" pitchFamily="18" charset="0"/>
              </a:rPr>
              <a:t> алалия </a:t>
            </a:r>
            <a:r>
              <a:rPr lang="ru-RU" dirty="0" smtClean="0">
                <a:latin typeface="Times New Roman" pitchFamily="18" charset="0"/>
                <a:cs typeface="Times New Roman" pitchFamily="18" charset="0"/>
              </a:rPr>
              <a:t>и они поступают на курс </a:t>
            </a:r>
            <a:r>
              <a:rPr lang="ru-RU" dirty="0" err="1" smtClean="0">
                <a:latin typeface="Times New Roman" pitchFamily="18" charset="0"/>
                <a:cs typeface="Times New Roman" pitchFamily="18" charset="0"/>
              </a:rPr>
              <a:t>абилитации</a:t>
            </a:r>
            <a:r>
              <a:rPr lang="ru-RU" dirty="0" smtClean="0">
                <a:latin typeface="Times New Roman" pitchFamily="18" charset="0"/>
                <a:cs typeface="Times New Roman" pitchFamily="18" charset="0"/>
              </a:rPr>
              <a:t>, цель которого – подготовка к обучению в речевой школе или по общеобразовательным программам. </a:t>
            </a:r>
          </a:p>
          <a:p>
            <a:pPr>
              <a:buNone/>
            </a:pPr>
            <a:r>
              <a:rPr lang="ru-RU" dirty="0" smtClean="0">
                <a:latin typeface="Times New Roman" pitchFamily="18" charset="0"/>
                <a:cs typeface="Times New Roman" pitchFamily="18" charset="0"/>
              </a:rPr>
              <a:t>Дети, в отношении которых на первичном приеме трудно однозначно решить вопрос, обусловлено отсутствие вербального общения патологическим формированием языковой системы, или ДА, или УО, направляются на диагностический курс цель которого – проведение </a:t>
            </a:r>
            <a:r>
              <a:rPr lang="ru-RU" b="1" dirty="0" smtClean="0">
                <a:latin typeface="Times New Roman" pitchFamily="18" charset="0"/>
                <a:cs typeface="Times New Roman" pitchFamily="18" charset="0"/>
              </a:rPr>
              <a:t>дифференциальной диагностики УО, ДА и алалии (СНРР)</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Times New Roman" pitchFamily="18" charset="0"/>
                <a:cs typeface="Times New Roman" pitchFamily="18" charset="0"/>
              </a:rPr>
              <a:t>Дополнительные методы исследования </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dirty="0" smtClean="0">
                <a:latin typeface="Times New Roman" pitchFamily="18" charset="0"/>
                <a:cs typeface="Times New Roman" pitchFamily="18" charset="0"/>
              </a:rPr>
              <a:t>При проведении слуховых вызванных потенциалов регистрируется активность мозга в ответ на определенные звуковые сигналы. Звуковые сигналы анализируются в подкорковых и корковых слуховых центрах. Корковые центры </a:t>
            </a:r>
            <a:r>
              <a:rPr lang="ru-RU" dirty="0" err="1" smtClean="0">
                <a:latin typeface="Times New Roman" pitchFamily="18" charset="0"/>
                <a:cs typeface="Times New Roman" pitchFamily="18" charset="0"/>
              </a:rPr>
              <a:t>Вернике</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Брока</a:t>
            </a:r>
            <a:r>
              <a:rPr lang="ru-RU" dirty="0" smtClean="0">
                <a:latin typeface="Times New Roman" pitchFamily="18" charset="0"/>
                <a:cs typeface="Times New Roman" pitchFamily="18" charset="0"/>
              </a:rPr>
              <a:t> начинают созревать у ребенка к 1 году, поэтому подкорковые центры долго выполняют основную слуховую функцию. По степени их зрелости можно оценить состояние фонематического слуха. При нормальном речевом развитии время появления 6 пика около 7,3 мс. При алалии около 8,5-9 мс., в тяжелых случаях 9-10 мс.</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Содержание курсового лечения</a:t>
            </a:r>
            <a:endParaRPr lang="ru-RU" sz="3200" dirty="0"/>
          </a:p>
        </p:txBody>
      </p:sp>
      <p:sp>
        <p:nvSpPr>
          <p:cNvPr id="3" name="Содержимое 2"/>
          <p:cNvSpPr>
            <a:spLocks noGrp="1"/>
          </p:cNvSpPr>
          <p:nvPr>
            <p:ph idx="1"/>
          </p:nvPr>
        </p:nvSpPr>
        <p:spPr>
          <a:xfrm>
            <a:off x="457200" y="1142984"/>
            <a:ext cx="8229600" cy="4983179"/>
          </a:xfrm>
        </p:spPr>
        <p:txBody>
          <a:bodyPr>
            <a:noAutofit/>
          </a:bodyPr>
          <a:lstStyle/>
          <a:p>
            <a:pPr>
              <a:buNone/>
            </a:pPr>
            <a:r>
              <a:rPr lang="ru-RU" sz="1400" b="1" dirty="0" smtClean="0">
                <a:latin typeface="Times New Roman" pitchFamily="18" charset="0"/>
                <a:cs typeface="Times New Roman" pitchFamily="18" charset="0"/>
              </a:rPr>
              <a:t>фармакотерапия</a:t>
            </a:r>
            <a:r>
              <a:rPr lang="ru-RU" sz="1400" dirty="0" smtClean="0">
                <a:latin typeface="Times New Roman" pitchFamily="18" charset="0"/>
                <a:cs typeface="Times New Roman" pitchFamily="18" charset="0"/>
              </a:rPr>
              <a:t> по системе курсовой патогенетической медикаментозной терапии, основанной на одновременном воздействии на все звенья патогенеза и направленной на купирование психопатологических проявлений, неврологических нарушений и стимулирование когнитивных функций,</a:t>
            </a:r>
          </a:p>
          <a:p>
            <a:pPr>
              <a:buNone/>
            </a:pPr>
            <a:r>
              <a:rPr lang="ru-RU" sz="1400" dirty="0" smtClean="0">
                <a:latin typeface="Times New Roman" pitchFamily="18" charset="0"/>
                <a:cs typeface="Times New Roman" pitchFamily="18" charset="0"/>
              </a:rPr>
              <a:t>	 восстановление </a:t>
            </a:r>
            <a:r>
              <a:rPr lang="ru-RU" sz="1400" dirty="0" err="1" smtClean="0">
                <a:latin typeface="Times New Roman" pitchFamily="18" charset="0"/>
                <a:cs typeface="Times New Roman" pitchFamily="18" charset="0"/>
              </a:rPr>
              <a:t>нейрометаболизма</a:t>
            </a:r>
            <a:r>
              <a:rPr lang="ru-RU" sz="1400" dirty="0" smtClean="0">
                <a:latin typeface="Times New Roman" pitchFamily="18" charset="0"/>
                <a:cs typeface="Times New Roman" pitchFamily="18" charset="0"/>
              </a:rPr>
              <a:t>, устранение нарушений </a:t>
            </a:r>
            <a:r>
              <a:rPr lang="ru-RU" sz="1400" dirty="0" err="1" smtClean="0">
                <a:latin typeface="Times New Roman" pitchFamily="18" charset="0"/>
                <a:cs typeface="Times New Roman" pitchFamily="18" charset="0"/>
              </a:rPr>
              <a:t>ликворо</a:t>
            </a:r>
            <a:r>
              <a:rPr lang="ru-RU" sz="1400" dirty="0" smtClean="0">
                <a:latin typeface="Times New Roman" pitchFamily="18" charset="0"/>
                <a:cs typeface="Times New Roman" pitchFamily="18" charset="0"/>
              </a:rPr>
              <a:t>- и гемодинамики, нормализация вегетативных функций, снятие </a:t>
            </a:r>
            <a:r>
              <a:rPr lang="ru-RU" sz="1400" dirty="0" err="1" smtClean="0">
                <a:latin typeface="Times New Roman" pitchFamily="18" charset="0"/>
                <a:cs typeface="Times New Roman" pitchFamily="18" charset="0"/>
              </a:rPr>
              <a:t>речедвигательных</a:t>
            </a:r>
            <a:r>
              <a:rPr lang="ru-RU" sz="1400" dirty="0" smtClean="0">
                <a:latin typeface="Times New Roman" pitchFamily="18" charset="0"/>
                <a:cs typeface="Times New Roman" pitchFamily="18" charset="0"/>
              </a:rPr>
              <a:t> нарушений, стимуляция </a:t>
            </a:r>
            <a:r>
              <a:rPr lang="ru-RU" sz="1400" dirty="0" err="1" smtClean="0">
                <a:latin typeface="Times New Roman" pitchFamily="18" charset="0"/>
                <a:cs typeface="Times New Roman" pitchFamily="18" charset="0"/>
              </a:rPr>
              <a:t>психоэмоциональной</a:t>
            </a:r>
            <a:r>
              <a:rPr lang="ru-RU" sz="1400" dirty="0" smtClean="0">
                <a:latin typeface="Times New Roman" pitchFamily="18" charset="0"/>
                <a:cs typeface="Times New Roman" pitchFamily="18" charset="0"/>
              </a:rPr>
              <a:t> сферы, устранение психопатологических проявлений (</a:t>
            </a:r>
            <a:r>
              <a:rPr lang="ru-RU" sz="1400" dirty="0" err="1" smtClean="0">
                <a:latin typeface="Times New Roman" pitchFamily="18" charset="0"/>
                <a:cs typeface="Times New Roman" pitchFamily="18" charset="0"/>
              </a:rPr>
              <a:t>ноотропы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нейропротекторы</a:t>
            </a:r>
            <a:r>
              <a:rPr lang="ru-RU" sz="1400" dirty="0" smtClean="0">
                <a:latin typeface="Times New Roman" pitchFamily="18" charset="0"/>
                <a:cs typeface="Times New Roman" pitchFamily="18" charset="0"/>
              </a:rPr>
              <a:t>, сосудистые средства,  витамины, минералы, </a:t>
            </a:r>
            <a:r>
              <a:rPr lang="ru-RU" sz="1400" dirty="0" err="1" smtClean="0">
                <a:latin typeface="Times New Roman" pitchFamily="18" charset="0"/>
                <a:cs typeface="Times New Roman" pitchFamily="18" charset="0"/>
              </a:rPr>
              <a:t>адаптогены</a:t>
            </a:r>
            <a:r>
              <a:rPr lang="ru-RU" sz="1400" dirty="0" smtClean="0">
                <a:latin typeface="Times New Roman" pitchFamily="18" charset="0"/>
                <a:cs typeface="Times New Roman" pitchFamily="18" charset="0"/>
              </a:rPr>
              <a:t> и т.д.); </a:t>
            </a:r>
          </a:p>
          <a:p>
            <a:pPr>
              <a:buNone/>
            </a:pPr>
            <a:r>
              <a:rPr lang="ru-RU" sz="1400" b="1" dirty="0" err="1" smtClean="0">
                <a:latin typeface="Times New Roman" pitchFamily="18" charset="0"/>
                <a:cs typeface="Times New Roman" pitchFamily="18" charset="0"/>
              </a:rPr>
              <a:t>Физиолечение</a:t>
            </a:r>
            <a:endParaRPr lang="ru-RU" sz="1400" b="1" dirty="0" smtClean="0">
              <a:latin typeface="Times New Roman" pitchFamily="18" charset="0"/>
              <a:cs typeface="Times New Roman" pitchFamily="18" charset="0"/>
            </a:endParaRPr>
          </a:p>
          <a:p>
            <a:r>
              <a:rPr lang="ru-RU" sz="1400" dirty="0" err="1" smtClean="0">
                <a:latin typeface="Times New Roman" pitchFamily="18" charset="0"/>
                <a:cs typeface="Times New Roman" pitchFamily="18" charset="0"/>
              </a:rPr>
              <a:t>Транскарниальная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микрополяризация</a:t>
            </a:r>
            <a:r>
              <a:rPr lang="ru-RU" sz="1400" dirty="0" smtClean="0">
                <a:latin typeface="Times New Roman" pitchFamily="18" charset="0"/>
                <a:cs typeface="Times New Roman" pitchFamily="18" charset="0"/>
              </a:rPr>
              <a:t> </a:t>
            </a:r>
            <a:r>
              <a:rPr lang="ru-RU" sz="1400" cap="all" dirty="0" smtClean="0">
                <a:latin typeface="Times New Roman" pitchFamily="18" charset="0"/>
                <a:cs typeface="Times New Roman" pitchFamily="18" charset="0"/>
              </a:rPr>
              <a:t>(</a:t>
            </a:r>
            <a:r>
              <a:rPr lang="ru-RU" sz="1400" cap="all" dirty="0" err="1" smtClean="0">
                <a:latin typeface="Times New Roman" pitchFamily="18" charset="0"/>
                <a:cs typeface="Times New Roman" pitchFamily="18" charset="0"/>
              </a:rPr>
              <a:t>ткмп</a:t>
            </a:r>
            <a:r>
              <a:rPr lang="ru-RU" sz="1400" cap="all"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Метод </a:t>
            </a:r>
            <a:r>
              <a:rPr lang="ru-RU" sz="1400" dirty="0" err="1" smtClean="0">
                <a:latin typeface="Times New Roman" pitchFamily="18" charset="0"/>
                <a:cs typeface="Times New Roman" pitchFamily="18" charset="0"/>
              </a:rPr>
              <a:t>термопульсации</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Рефлексотерапия (</a:t>
            </a:r>
            <a:r>
              <a:rPr lang="ru-RU" sz="1400" dirty="0" err="1" smtClean="0">
                <a:latin typeface="Times New Roman" pitchFamily="18" charset="0"/>
                <a:cs typeface="Times New Roman" pitchFamily="18" charset="0"/>
              </a:rPr>
              <a:t>лазеро-магнитная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пунктура</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Массаж, ЛФК</a:t>
            </a:r>
          </a:p>
          <a:p>
            <a:r>
              <a:rPr lang="ru-RU" sz="1400" dirty="0" smtClean="0">
                <a:latin typeface="Times New Roman" pitchFamily="18" charset="0"/>
                <a:cs typeface="Times New Roman" pitchFamily="18" charset="0"/>
              </a:rPr>
              <a:t>гальванический воротник по </a:t>
            </a:r>
            <a:r>
              <a:rPr lang="ru-RU" sz="1400" i="1" dirty="0" smtClean="0">
                <a:latin typeface="Times New Roman" pitchFamily="18" charset="0"/>
                <a:cs typeface="Times New Roman" pitchFamily="18" charset="0"/>
              </a:rPr>
              <a:t>методике Щербака </a:t>
            </a:r>
            <a:r>
              <a:rPr lang="ru-RU" sz="1400" dirty="0" smtClean="0">
                <a:latin typeface="Times New Roman" pitchFamily="18" charset="0"/>
                <a:cs typeface="Times New Roman" pitchFamily="18" charset="0"/>
              </a:rPr>
              <a:t>(новокаин, магний, кальций), грязевые, парафиновые или озокеритовые аппликации, электросон, электрофорез</a:t>
            </a:r>
          </a:p>
          <a:p>
            <a:r>
              <a:rPr lang="ru-RU" sz="1400" i="1" dirty="0" err="1" smtClean="0">
                <a:latin typeface="Times New Roman" pitchFamily="18" charset="0"/>
                <a:cs typeface="Times New Roman" pitchFamily="18" charset="0"/>
              </a:rPr>
              <a:t>индуктотерапия</a:t>
            </a:r>
            <a:r>
              <a:rPr lang="ru-RU" sz="1400" dirty="0" smtClean="0">
                <a:latin typeface="Times New Roman" pitchFamily="18" charset="0"/>
                <a:cs typeface="Times New Roman" pitchFamily="18" charset="0"/>
              </a:rPr>
              <a:t>  при спастической форме псевдобульбарной дизартрии с целью улучшения </a:t>
            </a:r>
            <a:r>
              <a:rPr lang="ru-RU" sz="1400" dirty="0" err="1" smtClean="0">
                <a:latin typeface="Times New Roman" pitchFamily="18" charset="0"/>
                <a:cs typeface="Times New Roman" pitchFamily="18" charset="0"/>
              </a:rPr>
              <a:t>крово</a:t>
            </a:r>
            <a:r>
              <a:rPr lang="ru-RU" sz="1400" dirty="0" smtClean="0">
                <a:latin typeface="Times New Roman" pitchFamily="18" charset="0"/>
                <a:cs typeface="Times New Roman" pitchFamily="18" charset="0"/>
              </a:rPr>
              <a:t>– и </a:t>
            </a:r>
            <a:r>
              <a:rPr lang="ru-RU" sz="1400" dirty="0" err="1" smtClean="0">
                <a:latin typeface="Times New Roman" pitchFamily="18" charset="0"/>
                <a:cs typeface="Times New Roman" pitchFamily="18" charset="0"/>
              </a:rPr>
              <a:t>лимфообращения</a:t>
            </a:r>
            <a:r>
              <a:rPr lang="ru-RU" sz="1400" dirty="0" smtClean="0">
                <a:latin typeface="Times New Roman" pitchFamily="18" charset="0"/>
                <a:cs typeface="Times New Roman" pitchFamily="18" charset="0"/>
              </a:rPr>
              <a:t>, трофики тканей, уменьшения спазма мышц. </a:t>
            </a:r>
          </a:p>
          <a:p>
            <a:r>
              <a:rPr lang="ru-RU" sz="1400" i="1" dirty="0" smtClean="0">
                <a:latin typeface="Times New Roman" pitchFamily="18" charset="0"/>
                <a:cs typeface="Times New Roman" pitchFamily="18" charset="0"/>
              </a:rPr>
              <a:t>синусоидальные модулированные токи </a:t>
            </a:r>
            <a:r>
              <a:rPr lang="ru-RU" sz="1400" dirty="0" smtClean="0">
                <a:latin typeface="Times New Roman" pitchFamily="18" charset="0"/>
                <a:cs typeface="Times New Roman" pitchFamily="18" charset="0"/>
              </a:rPr>
              <a:t>(СМТ) на мышцы гортани и дна ротовой полости при </a:t>
            </a:r>
            <a:r>
              <a:rPr lang="ru-RU" sz="1400" dirty="0" err="1" smtClean="0">
                <a:latin typeface="Times New Roman" pitchFamily="18" charset="0"/>
                <a:cs typeface="Times New Roman" pitchFamily="18" charset="0"/>
              </a:rPr>
              <a:t>спастичной</a:t>
            </a:r>
            <a:r>
              <a:rPr lang="ru-RU" sz="1400" dirty="0" smtClean="0">
                <a:latin typeface="Times New Roman" pitchFamily="18" charset="0"/>
                <a:cs typeface="Times New Roman" pitchFamily="18" charset="0"/>
              </a:rPr>
              <a:t> форме дизартрии.</a:t>
            </a:r>
          </a:p>
          <a:p>
            <a:r>
              <a:rPr lang="ru-RU" sz="1400" i="1" dirty="0" smtClean="0">
                <a:latin typeface="Times New Roman" pitchFamily="18" charset="0"/>
                <a:cs typeface="Times New Roman" pitchFamily="18" charset="0"/>
              </a:rPr>
              <a:t>Ультразвуковая терапия</a:t>
            </a:r>
          </a:p>
          <a:p>
            <a:endParaRPr lang="ru-RU" sz="1600" dirty="0" smtClean="0">
              <a:latin typeface="Times New Roman" pitchFamily="18" charset="0"/>
              <a:cs typeface="Times New Roman" pitchFamily="18" charset="0"/>
            </a:endParaRPr>
          </a:p>
          <a:p>
            <a:endParaRPr lang="ru-RU" sz="1600" dirty="0" smtClean="0"/>
          </a:p>
          <a:p>
            <a:endParaRPr lang="ru-RU"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Психолого-педагогическая коррекция</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Эта работа начинается с выявления специфических особенностей развития ребенка. Затем педагог-дефектолог разрабатывает индивидуальную программу воспитания, развития и обучения ребенка, направленную на коррекцию специфических отклонений у детей с двигательными, сенсорными, интеллектуальными нарушениями.</a:t>
            </a:r>
          </a:p>
          <a:p>
            <a:r>
              <a:rPr lang="ru-RU" dirty="0" smtClean="0">
                <a:latin typeface="Times New Roman" pitchFamily="18" charset="0"/>
                <a:cs typeface="Times New Roman" pitchFamily="18" charset="0"/>
              </a:rPr>
              <a:t>Разрабатываются программы по включению родителей, имеющих проблемного ребенка раннего возраста, в коррекционно-педагогический процесс в условиях стационара. </a:t>
            </a:r>
            <a:r>
              <a:rPr lang="ru-RU" b="1" dirty="0" smtClean="0">
                <a:latin typeface="Times New Roman" pitchFamily="18" charset="0"/>
                <a:cs typeface="Times New Roman" pitchFamily="18" charset="0"/>
              </a:rPr>
              <a:t>Педагог-дефектолог проводит обучающие занятия в присутствии родителей. Необходимо познакомить родителей со средствами и приемами воспитания и обучения детей с проблемами в развитии в условиях семьи. Проводится наблюдение и корректировка характера взаимодействия родителей со своим ребенком</a:t>
            </a:r>
            <a:r>
              <a:rPr lang="ru-RU" i="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Дизонтогенез</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latin typeface="Times New Roman" pitchFamily="18" charset="0"/>
                <a:cs typeface="Times New Roman" pitchFamily="18" charset="0"/>
              </a:rPr>
              <a:t>Недоразвитие (умственная отсталость)</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Задержанное </a:t>
            </a:r>
            <a:r>
              <a:rPr lang="ru-RU" dirty="0" smtClean="0">
                <a:latin typeface="Times New Roman" pitchFamily="18" charset="0"/>
                <a:cs typeface="Times New Roman" pitchFamily="18" charset="0"/>
              </a:rPr>
              <a:t>развитие (ЗПР)</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Поврежденное </a:t>
            </a:r>
            <a:r>
              <a:rPr lang="ru-RU" dirty="0" smtClean="0">
                <a:latin typeface="Times New Roman" pitchFamily="18" charset="0"/>
                <a:cs typeface="Times New Roman" pitchFamily="18" charset="0"/>
              </a:rPr>
              <a:t>развитие (деменция)</a:t>
            </a:r>
            <a:endParaRPr lang="ru-RU" dirty="0" smtClean="0">
              <a:latin typeface="Times New Roman" pitchFamily="18" charset="0"/>
              <a:cs typeface="Times New Roman" pitchFamily="18" charset="0"/>
            </a:endParaRPr>
          </a:p>
          <a:p>
            <a:r>
              <a:rPr lang="ru-RU" dirty="0" err="1" smtClean="0">
                <a:latin typeface="Times New Roman" pitchFamily="18" charset="0"/>
                <a:cs typeface="Times New Roman" pitchFamily="18" charset="0"/>
              </a:rPr>
              <a:t>Дефицитарное</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развитие (с нарушением зрения и слуха, ДЦП)</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Искаженное </a:t>
            </a:r>
            <a:r>
              <a:rPr lang="ru-RU" dirty="0" smtClean="0">
                <a:latin typeface="Times New Roman" pitchFamily="18" charset="0"/>
                <a:cs typeface="Times New Roman" pitchFamily="18" charset="0"/>
              </a:rPr>
              <a:t>развитие (РАС)</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Дисгармоничное </a:t>
            </a:r>
            <a:r>
              <a:rPr lang="ru-RU" dirty="0" smtClean="0">
                <a:latin typeface="Times New Roman" pitchFamily="18" charset="0"/>
                <a:cs typeface="Times New Roman" pitchFamily="18" charset="0"/>
              </a:rPr>
              <a:t>развитие (</a:t>
            </a:r>
            <a:r>
              <a:rPr lang="ru-RU" dirty="0" err="1" smtClean="0">
                <a:latin typeface="Times New Roman" pitchFamily="18" charset="0"/>
                <a:cs typeface="Times New Roman" pitchFamily="18" charset="0"/>
              </a:rPr>
              <a:t>патохарактерологическое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развитие</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По тяжести: УО, РАС, ЗПР, речевые нарушения, СДВГ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Основные задачи логопедической работы</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развитие фонематической системы: дифференциации звуков, фонематического анализа и синтеза, фонематических представлений;</a:t>
            </a:r>
          </a:p>
          <a:p>
            <a:r>
              <a:rPr lang="ru-RU" dirty="0" smtClean="0">
                <a:latin typeface="Times New Roman" pitchFamily="18" charset="0"/>
                <a:cs typeface="Times New Roman" pitchFamily="18" charset="0"/>
              </a:rPr>
              <a:t>развитие (и облегчение) речевого общения, улучшение разборчивости речи;</a:t>
            </a:r>
          </a:p>
          <a:p>
            <a:r>
              <a:rPr lang="ru-RU" dirty="0" smtClean="0">
                <a:latin typeface="Times New Roman" pitchFamily="18" charset="0"/>
                <a:cs typeface="Times New Roman" pitchFamily="18" charset="0"/>
              </a:rPr>
              <a:t>нормализация тонуса мышц и моторики артикуляционного аппарата;</a:t>
            </a:r>
          </a:p>
          <a:p>
            <a:r>
              <a:rPr lang="ru-RU" dirty="0" smtClean="0">
                <a:latin typeface="Times New Roman" pitchFamily="18" charset="0"/>
                <a:cs typeface="Times New Roman" pitchFamily="18" charset="0"/>
              </a:rPr>
              <a:t>развитие речевого дыхания, голоса, просодики; формирование силы, продолжительности звучания;</a:t>
            </a:r>
          </a:p>
          <a:p>
            <a:r>
              <a:rPr lang="ru-RU" dirty="0" smtClean="0">
                <a:latin typeface="Times New Roman" pitchFamily="18" charset="0"/>
                <a:cs typeface="Times New Roman" pitchFamily="18" charset="0"/>
              </a:rPr>
              <a:t>коррекция управляемости голоса в речевом потоке;</a:t>
            </a:r>
          </a:p>
          <a:p>
            <a:pPr lvl="0"/>
            <a:r>
              <a:rPr lang="ru-RU" dirty="0" smtClean="0">
                <a:latin typeface="Times New Roman" pitchFamily="18" charset="0"/>
                <a:cs typeface="Times New Roman" pitchFamily="18" charset="0"/>
              </a:rPr>
              <a:t>выработка синхронности дыхания, голоса и артикуляции;</a:t>
            </a:r>
          </a:p>
          <a:p>
            <a:pPr lvl="0"/>
            <a:r>
              <a:rPr lang="ru-RU" dirty="0" smtClean="0">
                <a:latin typeface="Times New Roman" pitchFamily="18" charset="0"/>
                <a:cs typeface="Times New Roman" pitchFamily="18" charset="0"/>
              </a:rPr>
              <a:t>коррекция нарушений произношения.</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Методы логопедической коррекции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buNone/>
            </a:pPr>
            <a:r>
              <a:rPr lang="ru-RU" sz="3400" b="1" dirty="0" smtClean="0">
                <a:latin typeface="Times New Roman" pitchFamily="18" charset="0"/>
                <a:cs typeface="Times New Roman" pitchFamily="18" charset="0"/>
              </a:rPr>
              <a:t>Компьютерные </a:t>
            </a:r>
            <a:r>
              <a:rPr lang="en-US" sz="3400" b="1" dirty="0" err="1" smtClean="0">
                <a:latin typeface="Times New Roman" pitchFamily="18" charset="0"/>
                <a:cs typeface="Times New Roman" pitchFamily="18" charset="0"/>
              </a:rPr>
              <a:t>аудиостимулирующ</a:t>
            </a:r>
            <a:r>
              <a:rPr lang="ru-RU" sz="3400" b="1" dirty="0" err="1" smtClean="0">
                <a:latin typeface="Times New Roman" pitchFamily="18" charset="0"/>
                <a:cs typeface="Times New Roman" pitchFamily="18" charset="0"/>
              </a:rPr>
              <a:t>ие</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программ</a:t>
            </a:r>
            <a:r>
              <a:rPr lang="ru-RU" sz="3400" b="1" dirty="0" err="1" smtClean="0">
                <a:latin typeface="Times New Roman" pitchFamily="18" charset="0"/>
                <a:cs typeface="Times New Roman" pitchFamily="18" charset="0"/>
              </a:rPr>
              <a:t>ы</a:t>
            </a:r>
            <a:r>
              <a:rPr lang="en-US"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ТОМАТИС®: </a:t>
            </a:r>
            <a:r>
              <a:rPr lang="en-US" sz="3400" dirty="0" smtClean="0">
                <a:latin typeface="Times New Roman" pitchFamily="18" charset="0"/>
                <a:cs typeface="Times New Roman" pitchFamily="18" charset="0"/>
              </a:rPr>
              <a:t>TLP (The Listening Program)</a:t>
            </a:r>
            <a:endParaRPr lang="ru-RU" sz="3400" dirty="0" smtClean="0">
              <a:latin typeface="Times New Roman" pitchFamily="18" charset="0"/>
              <a:cs typeface="Times New Roman" pitchFamily="18" charset="0"/>
            </a:endParaRPr>
          </a:p>
          <a:p>
            <a:r>
              <a:rPr lang="ru-RU" sz="3400" dirty="0" err="1" smtClean="0">
                <a:latin typeface="Times New Roman" pitchFamily="18" charset="0"/>
                <a:cs typeface="Times New Roman" pitchFamily="18" charset="0"/>
              </a:rPr>
              <a:t>Интайм</a:t>
            </a:r>
            <a:endParaRPr lang="ru-RU"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Fast </a:t>
            </a:r>
            <a:r>
              <a:rPr lang="en-US" sz="3400" dirty="0" err="1" smtClean="0">
                <a:latin typeface="Times New Roman" pitchFamily="18" charset="0"/>
                <a:cs typeface="Times New Roman" pitchFamily="18" charset="0"/>
              </a:rPr>
              <a:t>ForWord</a:t>
            </a:r>
            <a:r>
              <a:rPr lang="en-US"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Мозжечковая стимуляция</a:t>
            </a:r>
          </a:p>
          <a:p>
            <a:pPr>
              <a:buNone/>
            </a:pPr>
            <a:r>
              <a:rPr lang="ru-RU" sz="3400" b="1" dirty="0" smtClean="0">
                <a:latin typeface="Times New Roman" pitchFamily="18" charset="0"/>
                <a:cs typeface="Times New Roman" pitchFamily="18" charset="0"/>
              </a:rPr>
              <a:t>Принцип действия метода ТОМАТИС®</a:t>
            </a:r>
            <a:r>
              <a:rPr lang="ru-RU" sz="3400" dirty="0" smtClean="0">
                <a:latin typeface="Times New Roman" pitchFamily="18" charset="0"/>
                <a:cs typeface="Times New Roman" pitchFamily="18" charset="0"/>
              </a:rPr>
              <a:t> - сенсорная звуковая стимуляция. </a:t>
            </a:r>
          </a:p>
          <a:p>
            <a:pPr fontAlgn="base">
              <a:buNone/>
            </a:pPr>
            <a:r>
              <a:rPr lang="en-US" sz="3400" b="1" dirty="0" smtClean="0">
                <a:latin typeface="Times New Roman" pitchFamily="18" charset="0"/>
                <a:cs typeface="Times New Roman" pitchFamily="18" charset="0"/>
              </a:rPr>
              <a:t>TLP (The Listening Program)</a:t>
            </a:r>
            <a:endParaRPr lang="ru-RU" sz="3400" dirty="0" smtClean="0">
              <a:latin typeface="Times New Roman" pitchFamily="18" charset="0"/>
              <a:cs typeface="Times New Roman" pitchFamily="18" charset="0"/>
            </a:endParaRPr>
          </a:p>
          <a:p>
            <a:pPr fontAlgn="base">
              <a:buNone/>
            </a:pPr>
            <a:r>
              <a:rPr lang="en-US" sz="3400" dirty="0" smtClean="0">
                <a:latin typeface="Times New Roman" pitchFamily="18" charset="0"/>
                <a:cs typeface="Times New Roman" pitchFamily="18" charset="0"/>
              </a:rPr>
              <a:t> TLP – </a:t>
            </a:r>
            <a:r>
              <a:rPr lang="en-US" sz="3400" dirty="0" err="1" smtClean="0">
                <a:latin typeface="Times New Roman" pitchFamily="18" charset="0"/>
                <a:cs typeface="Times New Roman" pitchFamily="18" charset="0"/>
              </a:rPr>
              <a:t>это</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аудиостимулирующая</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программа</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компании</a:t>
            </a:r>
            <a:r>
              <a:rPr lang="en-US" sz="3400" dirty="0" smtClean="0">
                <a:latin typeface="Times New Roman" pitchFamily="18" charset="0"/>
                <a:cs typeface="Times New Roman" pitchFamily="18" charset="0"/>
              </a:rPr>
              <a:t> Advanced Brain Technologies. </a:t>
            </a:r>
            <a:r>
              <a:rPr lang="en-US" sz="3400" dirty="0" err="1" smtClean="0">
                <a:latin typeface="Times New Roman" pitchFamily="18" charset="0"/>
                <a:cs typeface="Times New Roman" pitchFamily="18" charset="0"/>
              </a:rPr>
              <a:t>Цель</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метода</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состоит</a:t>
            </a:r>
            <a:r>
              <a:rPr lang="en-US" sz="3400" dirty="0" smtClean="0">
                <a:latin typeface="Times New Roman" pitchFamily="18" charset="0"/>
                <a:cs typeface="Times New Roman" pitchFamily="18" charset="0"/>
              </a:rPr>
              <a:t> в </a:t>
            </a:r>
            <a:r>
              <a:rPr lang="en-US" sz="3400" dirty="0" err="1" smtClean="0">
                <a:latin typeface="Times New Roman" pitchFamily="18" charset="0"/>
                <a:cs typeface="Times New Roman" pitchFamily="18" charset="0"/>
              </a:rPr>
              <a:t>том</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чтобы</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улучшить</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качество</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слушания</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как</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активного</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процесса</a:t>
            </a:r>
            <a:r>
              <a:rPr lang="en-US" sz="3400" dirty="0" smtClean="0">
                <a:latin typeface="Times New Roman" pitchFamily="18" charset="0"/>
                <a:cs typeface="Times New Roman" pitchFamily="18" charset="0"/>
              </a:rPr>
              <a:t> и </a:t>
            </a:r>
            <a:r>
              <a:rPr lang="en-US" sz="3400" dirty="0" err="1" smtClean="0">
                <a:latin typeface="Times New Roman" pitchFamily="18" charset="0"/>
                <a:cs typeface="Times New Roman" pitchFamily="18" charset="0"/>
              </a:rPr>
              <a:t>развить</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коммуникативные</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навыки</a:t>
            </a:r>
            <a:r>
              <a:rPr lang="en-US" sz="3400" dirty="0" smtClean="0">
                <a:latin typeface="Times New Roman" pitchFamily="18" charset="0"/>
                <a:cs typeface="Times New Roman" pitchFamily="18" charset="0"/>
              </a:rPr>
              <a:t>.</a:t>
            </a:r>
            <a:endParaRPr lang="ru-RU" sz="3400" dirty="0" smtClean="0">
              <a:latin typeface="Times New Roman" pitchFamily="18" charset="0"/>
              <a:cs typeface="Times New Roman" pitchFamily="18" charset="0"/>
            </a:endParaRPr>
          </a:p>
          <a:p>
            <a:pPr fontAlgn="base">
              <a:buNone/>
            </a:pPr>
            <a:r>
              <a:rPr lang="ru-RU" sz="3400" b="1" dirty="0" smtClean="0">
                <a:latin typeface="Times New Roman" pitchFamily="18" charset="0"/>
                <a:cs typeface="Times New Roman" pitchFamily="18" charset="0"/>
              </a:rPr>
              <a:t>Суть метода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Психоакустически</a:t>
            </a:r>
            <a:r>
              <a:rPr lang="ru-RU" sz="3400" dirty="0" smtClean="0">
                <a:latin typeface="Times New Roman" pitchFamily="18" charset="0"/>
                <a:cs typeface="Times New Roman" pitchFamily="18" charset="0"/>
              </a:rPr>
              <a:t> модифицированная музыка прослушивается с помощью </a:t>
            </a:r>
            <a:r>
              <a:rPr lang="ru-RU" sz="3400" dirty="0" err="1" smtClean="0">
                <a:latin typeface="Times New Roman" pitchFamily="18" charset="0"/>
                <a:cs typeface="Times New Roman" pitchFamily="18" charset="0"/>
              </a:rPr>
              <a:t>мультисенсорной</a:t>
            </a:r>
            <a:r>
              <a:rPr lang="ru-RU" sz="3400" dirty="0" smtClean="0">
                <a:latin typeface="Times New Roman" pitchFamily="18" charset="0"/>
                <a:cs typeface="Times New Roman" pitchFamily="18" charset="0"/>
              </a:rPr>
              <a:t> аудиосистемы и специальных наушников, обеспечивающих пространственное объемное звучание, воздушную и костную проводимости звука.</a:t>
            </a:r>
          </a:p>
          <a:p>
            <a:pPr fontAlgn="base">
              <a:buNone/>
            </a:pPr>
            <a:r>
              <a:rPr lang="ru-RU" sz="3400" dirty="0" smtClean="0">
                <a:latin typeface="Times New Roman" pitchFamily="18" charset="0"/>
                <a:cs typeface="Times New Roman" pitchFamily="18" charset="0"/>
              </a:rPr>
              <a:t> </a:t>
            </a:r>
            <a:r>
              <a:rPr lang="ru-RU" sz="3400" b="1" dirty="0" smtClean="0">
                <a:latin typeface="Times New Roman" pitchFamily="18" charset="0"/>
                <a:cs typeface="Times New Roman" pitchFamily="18" charset="0"/>
              </a:rPr>
              <a:t>Показания.  </a:t>
            </a:r>
            <a:r>
              <a:rPr lang="ru-RU" sz="3400" dirty="0" smtClean="0">
                <a:latin typeface="Times New Roman" pitchFamily="18" charset="0"/>
                <a:cs typeface="Times New Roman" pitchFamily="18" charset="0"/>
              </a:rPr>
              <a:t>Назначается детям с нарушениями </a:t>
            </a:r>
            <a:r>
              <a:rPr lang="ru-RU" sz="3400" dirty="0" err="1" smtClean="0">
                <a:latin typeface="Times New Roman" pitchFamily="18" charset="0"/>
                <a:cs typeface="Times New Roman" pitchFamily="18" charset="0"/>
              </a:rPr>
              <a:t>аутистического</a:t>
            </a:r>
            <a:r>
              <a:rPr lang="ru-RU" sz="3400" dirty="0" smtClean="0">
                <a:latin typeface="Times New Roman" pitchFamily="18" charset="0"/>
                <a:cs typeface="Times New Roman" pitchFamily="18" charset="0"/>
              </a:rPr>
              <a:t> спектра, синдромом дефицита внимания и </a:t>
            </a:r>
            <a:r>
              <a:rPr lang="ru-RU" sz="3400" dirty="0" err="1" smtClean="0">
                <a:latin typeface="Times New Roman" pitchFamily="18" charset="0"/>
                <a:cs typeface="Times New Roman" pitchFamily="18" charset="0"/>
              </a:rPr>
              <a:t>гиперактивности</a:t>
            </a:r>
            <a:r>
              <a:rPr lang="ru-RU" sz="3400" dirty="0" smtClean="0">
                <a:latin typeface="Times New Roman" pitchFamily="18" charset="0"/>
                <a:cs typeface="Times New Roman" pitchFamily="18" charset="0"/>
              </a:rPr>
              <a:t>, задержками речевого и психомоторного развития.</a:t>
            </a:r>
          </a:p>
          <a:p>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Прикладной анализ поведения (методика ABA)</a:t>
            </a:r>
            <a:endParaRPr lang="ru-RU" sz="2800" dirty="0"/>
          </a:p>
        </p:txBody>
      </p:sp>
      <p:sp>
        <p:nvSpPr>
          <p:cNvPr id="3" name="Содержимое 2"/>
          <p:cNvSpPr>
            <a:spLocks noGrp="1"/>
          </p:cNvSpPr>
          <p:nvPr>
            <p:ph idx="1"/>
          </p:nvPr>
        </p:nvSpPr>
        <p:spPr/>
        <p:txBody>
          <a:bodyPr>
            <a:normAutofit fontScale="55000" lnSpcReduction="20000"/>
          </a:bodyPr>
          <a:lstStyle/>
          <a:p>
            <a:r>
              <a:rPr lang="ru-RU" dirty="0" smtClean="0">
                <a:latin typeface="Times New Roman" pitchFamily="18" charset="0"/>
                <a:cs typeface="Times New Roman" pitchFamily="18" charset="0"/>
              </a:rPr>
              <a:t>Одним из самых эффективных подходов к обучению и воспитанию детей с РАС является прикладной анализ поведения (методика ABA), включающий комплексную работу по исправлению речевых дефектов и нарушений поведения, а также помощь в социальной адаптации на основе методов поведенческого вмешательства. </a:t>
            </a:r>
          </a:p>
          <a:p>
            <a:r>
              <a:rPr lang="ru-RU" dirty="0" smtClean="0">
                <a:latin typeface="Times New Roman" pitchFamily="18" charset="0"/>
                <a:cs typeface="Times New Roman" pitchFamily="18" charset="0"/>
              </a:rPr>
              <a:t>При данной методике все сложные навыки для </a:t>
            </a:r>
            <a:r>
              <a:rPr lang="ru-RU" dirty="0" err="1" smtClean="0">
                <a:latin typeface="Times New Roman" pitchFamily="18" charset="0"/>
                <a:cs typeface="Times New Roman" pitchFamily="18" charset="0"/>
              </a:rPr>
              <a:t>аутистов</a:t>
            </a:r>
            <a:r>
              <a:rPr lang="ru-RU" dirty="0" smtClean="0">
                <a:latin typeface="Times New Roman" pitchFamily="18" charset="0"/>
                <a:cs typeface="Times New Roman" pitchFamily="18" charset="0"/>
              </a:rPr>
              <a:t>, такие как контактность, речь, творческая игра, умение смотреть в глаза, слушать и другие разбивают на отдельные небольшие блоки-действия. Каждое из них затем разучивают с ребенком отдельно. В итоге блоки соединяют в единую цепь, которая образует одно сложное действие. Специалист по лечению аутизма во время процесса разучивания действий дает ребенку с нарушениями </a:t>
            </a:r>
            <a:r>
              <a:rPr lang="ru-RU" dirty="0" err="1" smtClean="0">
                <a:latin typeface="Times New Roman" pitchFamily="18" charset="0"/>
                <a:cs typeface="Times New Roman" pitchFamily="18" charset="0"/>
              </a:rPr>
              <a:t>аутичного</a:t>
            </a:r>
            <a:r>
              <a:rPr lang="ru-RU" dirty="0" smtClean="0">
                <a:latin typeface="Times New Roman" pitchFamily="18" charset="0"/>
                <a:cs typeface="Times New Roman" pitchFamily="18" charset="0"/>
              </a:rPr>
              <a:t> спектра задание. Если самостоятельно справиться с ним ребенок не может, обучающий дает ему подсказку, а потом за правильные ответы вознаграждает ребенка, при этом неправильные ответы игнорируются. </a:t>
            </a:r>
          </a:p>
          <a:p>
            <a:r>
              <a:rPr lang="ru-RU" dirty="0" smtClean="0">
                <a:latin typeface="Times New Roman" pitchFamily="18" charset="0"/>
                <a:cs typeface="Times New Roman" pitchFamily="18" charset="0"/>
              </a:rPr>
              <a:t>Обучение заключается не просто в повторении нужного поведения, профессиональный терапевт помогает переносить ребенку правильную модель из одной ситуации в другую. Важнейшей составляющей в достижении успеха является непосредственное участие родителей в программе АВА. </a:t>
            </a:r>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2800" dirty="0" smtClean="0">
                <a:latin typeface="Times New Roman" pitchFamily="18" charset="0"/>
                <a:cs typeface="Times New Roman" pitchFamily="18" charset="0"/>
              </a:rPr>
              <a:t>Дифференциальная диагностика на основе </a:t>
            </a:r>
            <a:r>
              <a:rPr lang="ru-RU" sz="2800" dirty="0" err="1" smtClean="0">
                <a:latin typeface="Times New Roman" pitchFamily="18" charset="0"/>
                <a:cs typeface="Times New Roman" pitchFamily="18" charset="0"/>
              </a:rPr>
              <a:t>лонгитудинального</a:t>
            </a:r>
            <a:r>
              <a:rPr lang="ru-RU" sz="2800" dirty="0" smtClean="0">
                <a:latin typeface="Times New Roman" pitchFamily="18" charset="0"/>
                <a:cs typeface="Times New Roman" pitchFamily="18" charset="0"/>
              </a:rPr>
              <a:t> наблюдения</a:t>
            </a:r>
            <a:endParaRPr lang="ru-RU" sz="2800" dirty="0"/>
          </a:p>
        </p:txBody>
      </p:sp>
      <p:sp>
        <p:nvSpPr>
          <p:cNvPr id="3" name="Содержимое 2"/>
          <p:cNvSpPr>
            <a:spLocks noGrp="1"/>
          </p:cNvSpPr>
          <p:nvPr>
            <p:ph idx="1"/>
          </p:nvPr>
        </p:nvSpPr>
        <p:spPr>
          <a:xfrm>
            <a:off x="457200" y="1071546"/>
            <a:ext cx="8229600" cy="5572164"/>
          </a:xfrm>
        </p:spPr>
        <p:txBody>
          <a:bodyPr>
            <a:noAutofit/>
          </a:bodyPr>
          <a:lstStyle/>
          <a:p>
            <a:pPr>
              <a:buNone/>
            </a:pPr>
            <a:r>
              <a:rPr lang="ru-RU" sz="1400" b="1" dirty="0" smtClean="0">
                <a:latin typeface="Times New Roman" pitchFamily="18" charset="0"/>
                <a:cs typeface="Times New Roman" pitchFamily="18" charset="0"/>
              </a:rPr>
              <a:t>Отсутствие </a:t>
            </a:r>
            <a:r>
              <a:rPr lang="ru-RU" sz="1400" dirty="0" smtClean="0">
                <a:latin typeface="Times New Roman" pitchFamily="18" charset="0"/>
                <a:cs typeface="Times New Roman" pitchFamily="18" charset="0"/>
              </a:rPr>
              <a:t>положительной динамики в процессе </a:t>
            </a:r>
            <a:r>
              <a:rPr lang="ru-RU" sz="1400" dirty="0" err="1" smtClean="0">
                <a:latin typeface="Times New Roman" pitchFamily="18" charset="0"/>
                <a:cs typeface="Times New Roman" pitchFamily="18" charset="0"/>
              </a:rPr>
              <a:t>абилитации</a:t>
            </a:r>
            <a:r>
              <a:rPr lang="ru-RU" sz="1400" dirty="0" smtClean="0">
                <a:latin typeface="Times New Roman" pitchFamily="18" charset="0"/>
                <a:cs typeface="Times New Roman" pitchFamily="18" charset="0"/>
              </a:rPr>
              <a:t>, грубые когнитивные  нарушения  на фоне органического поражения ЦНС дают основание к постановке диагноза УО  </a:t>
            </a:r>
            <a:r>
              <a:rPr lang="en-US" sz="1400" dirty="0" smtClean="0">
                <a:latin typeface="Times New Roman" pitchFamily="18" charset="0"/>
                <a:cs typeface="Times New Roman" pitchFamily="18" charset="0"/>
              </a:rPr>
              <a:t>F</a:t>
            </a:r>
            <a:r>
              <a:rPr lang="ru-RU" sz="1400" dirty="0" smtClean="0">
                <a:latin typeface="Times New Roman" pitchFamily="18" charset="0"/>
                <a:cs typeface="Times New Roman" pitchFamily="18" charset="0"/>
              </a:rPr>
              <a:t> 72-73 с 3-4 лет, </a:t>
            </a:r>
            <a:r>
              <a:rPr lang="en-US" sz="1400" dirty="0" smtClean="0">
                <a:latin typeface="Times New Roman" pitchFamily="18" charset="0"/>
                <a:cs typeface="Times New Roman" pitchFamily="18" charset="0"/>
              </a:rPr>
              <a:t>F</a:t>
            </a:r>
            <a:r>
              <a:rPr lang="ru-RU" sz="1400" dirty="0" smtClean="0">
                <a:latin typeface="Times New Roman" pitchFamily="18" charset="0"/>
                <a:cs typeface="Times New Roman" pitchFamily="18" charset="0"/>
              </a:rPr>
              <a:t> 70-71 с 7-10 лет, иногда после начала пробного обучения. </a:t>
            </a:r>
            <a:r>
              <a:rPr lang="ru-RU" sz="1400" b="1" dirty="0" smtClean="0">
                <a:latin typeface="Times New Roman" pitchFamily="18" charset="0"/>
                <a:cs typeface="Times New Roman" pitchFamily="18" charset="0"/>
              </a:rPr>
              <a:t>Положительная динамика в познавательном развитии позволяет исключить диагноз «УО».</a:t>
            </a:r>
            <a:r>
              <a:rPr lang="ru-RU" sz="1400" dirty="0" smtClean="0">
                <a:latin typeface="Times New Roman" pitchFamily="18" charset="0"/>
                <a:cs typeface="Times New Roman" pitchFamily="18" charset="0"/>
              </a:rPr>
              <a:t> </a:t>
            </a:r>
          </a:p>
          <a:p>
            <a:pPr>
              <a:buNone/>
            </a:pPr>
            <a:r>
              <a:rPr lang="ru-RU" sz="1400" b="1" dirty="0" smtClean="0">
                <a:latin typeface="Times New Roman" pitchFamily="18" charset="0"/>
                <a:cs typeface="Times New Roman" pitchFamily="18" charset="0"/>
              </a:rPr>
              <a:t>Диагноз «ДА» снимается</a:t>
            </a:r>
            <a:r>
              <a:rPr lang="ru-RU" sz="1400" dirty="0" smtClean="0">
                <a:latin typeface="Times New Roman" pitchFamily="18" charset="0"/>
                <a:cs typeface="Times New Roman" pitchFamily="18" charset="0"/>
              </a:rPr>
              <a:t>, если появляются: </a:t>
            </a:r>
          </a:p>
          <a:p>
            <a:pPr>
              <a:buNone/>
            </a:pPr>
            <a:r>
              <a:rPr lang="ru-RU" sz="1400" dirty="0" smtClean="0">
                <a:latin typeface="Times New Roman" pitchFamily="18" charset="0"/>
                <a:cs typeface="Times New Roman" pitchFamily="18" charset="0"/>
              </a:rPr>
              <a:t>▪ взгляд в глаза собеседника;</a:t>
            </a:r>
          </a:p>
          <a:p>
            <a:pPr>
              <a:buNone/>
            </a:pPr>
            <a:r>
              <a:rPr lang="ru-RU" sz="1400" dirty="0" smtClean="0">
                <a:latin typeface="Times New Roman" pitchFamily="18" charset="0"/>
                <a:cs typeface="Times New Roman" pitchFamily="18" charset="0"/>
              </a:rPr>
              <a:t> ▪ осмысленность деятельности; </a:t>
            </a:r>
          </a:p>
          <a:p>
            <a:pPr>
              <a:buNone/>
            </a:pPr>
            <a:r>
              <a:rPr lang="ru-RU" sz="1400" dirty="0" smtClean="0">
                <a:latin typeface="Times New Roman" pitchFamily="18" charset="0"/>
                <a:cs typeface="Times New Roman" pitchFamily="18" charset="0"/>
              </a:rPr>
              <a:t>▪ любопытство; </a:t>
            </a:r>
          </a:p>
          <a:p>
            <a:pPr>
              <a:buNone/>
            </a:pPr>
            <a:r>
              <a:rPr lang="ru-RU" sz="1400" dirty="0" smtClean="0">
                <a:latin typeface="Times New Roman" pitchFamily="18" charset="0"/>
                <a:cs typeface="Times New Roman" pitchFamily="18" charset="0"/>
              </a:rPr>
              <a:t>▪ элементы исследовательского поведения; </a:t>
            </a:r>
          </a:p>
          <a:p>
            <a:pPr>
              <a:buNone/>
            </a:pPr>
            <a:r>
              <a:rPr lang="ru-RU" sz="1400" dirty="0" smtClean="0">
                <a:latin typeface="Times New Roman" pitchFamily="18" charset="0"/>
                <a:cs typeface="Times New Roman" pitchFamily="18" charset="0"/>
              </a:rPr>
              <a:t>▪ жесты;</a:t>
            </a:r>
          </a:p>
          <a:p>
            <a:pPr>
              <a:buNone/>
            </a:pPr>
            <a:r>
              <a:rPr lang="ru-RU" sz="1400" dirty="0" smtClean="0">
                <a:latin typeface="Times New Roman" pitchFamily="18" charset="0"/>
                <a:cs typeface="Times New Roman" pitchFamily="18" charset="0"/>
              </a:rPr>
              <a:t> ▪ интонационное оформление лепета; </a:t>
            </a:r>
          </a:p>
          <a:p>
            <a:pPr>
              <a:buNone/>
            </a:pPr>
            <a:r>
              <a:rPr lang="ru-RU" sz="1400" dirty="0" smtClean="0">
                <a:latin typeface="Times New Roman" pitchFamily="18" charset="0"/>
                <a:cs typeface="Times New Roman" pitchFamily="18" charset="0"/>
              </a:rPr>
              <a:t>▪ коммуникативная окрашенность интонаций; </a:t>
            </a:r>
          </a:p>
          <a:p>
            <a:pPr>
              <a:buNone/>
            </a:pPr>
            <a:r>
              <a:rPr lang="ru-RU" sz="1400" dirty="0" smtClean="0">
                <a:latin typeface="Times New Roman" pitchFamily="18" charset="0"/>
                <a:cs typeface="Times New Roman" pitchFamily="18" charset="0"/>
              </a:rPr>
              <a:t>▪ сопереживание;</a:t>
            </a:r>
          </a:p>
          <a:p>
            <a:pPr>
              <a:buNone/>
            </a:pPr>
            <a:r>
              <a:rPr lang="ru-RU" sz="1400" dirty="0" smtClean="0">
                <a:latin typeface="Times New Roman" pitchFamily="18" charset="0"/>
                <a:cs typeface="Times New Roman" pitchFamily="18" charset="0"/>
              </a:rPr>
              <a:t> ▪ чувство юмора. </a:t>
            </a:r>
          </a:p>
          <a:p>
            <a:pPr>
              <a:buNone/>
            </a:pPr>
            <a:r>
              <a:rPr lang="ru-RU" sz="1400" dirty="0" smtClean="0">
                <a:latin typeface="Times New Roman" pitchFamily="18" charset="0"/>
                <a:cs typeface="Times New Roman" pitchFamily="18" charset="0"/>
              </a:rPr>
              <a:t>Обобщая приведенные характеристики, можно сказать, что если в какой - то степени ребенок делается </a:t>
            </a:r>
            <a:r>
              <a:rPr lang="ru-RU" sz="1400" b="1" dirty="0" smtClean="0">
                <a:latin typeface="Times New Roman" pitchFamily="18" charset="0"/>
                <a:cs typeface="Times New Roman" pitchFamily="18" charset="0"/>
              </a:rPr>
              <a:t>собеседником (несмотря на минимальное количество языковых средств), то это объективно свидетельствует о его способности к социальному взаимодействию</a:t>
            </a:r>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Способность к </a:t>
            </a:r>
            <a:r>
              <a:rPr lang="ru-RU" sz="1400" b="1" dirty="0" smtClean="0">
                <a:latin typeface="Times New Roman" pitchFamily="18" charset="0"/>
                <a:cs typeface="Times New Roman" pitchFamily="18" charset="0"/>
              </a:rPr>
              <a:t>обучению чтению</a:t>
            </a:r>
            <a:r>
              <a:rPr lang="ru-RU" sz="1400" dirty="0" smtClean="0">
                <a:latin typeface="Times New Roman" pitchFamily="18" charset="0"/>
                <a:cs typeface="Times New Roman" pitchFamily="18" charset="0"/>
              </a:rPr>
              <a:t> оказывается  весомым аргументом для дифференциации </a:t>
            </a:r>
            <a:r>
              <a:rPr lang="ru-RU" sz="1400" b="1" dirty="0" smtClean="0">
                <a:latin typeface="Times New Roman" pitchFamily="18" charset="0"/>
                <a:cs typeface="Times New Roman" pitchFamily="18" charset="0"/>
              </a:rPr>
              <a:t>УО</a:t>
            </a:r>
            <a:r>
              <a:rPr lang="ru-RU" sz="1400" dirty="0" smtClean="0">
                <a:latin typeface="Times New Roman" pitchFamily="18" charset="0"/>
                <a:cs typeface="Times New Roman" pitchFamily="18" charset="0"/>
              </a:rPr>
              <a:t> от других нарушений психического развития. </a:t>
            </a:r>
          </a:p>
          <a:p>
            <a:r>
              <a:rPr lang="ru-RU" sz="1400" dirty="0" smtClean="0">
                <a:latin typeface="Times New Roman" pitchFamily="18" charset="0"/>
                <a:cs typeface="Times New Roman" pitchFamily="18" charset="0"/>
              </a:rPr>
              <a:t>В случаях </a:t>
            </a:r>
            <a:r>
              <a:rPr lang="ru-RU" sz="1400" b="1" dirty="0" smtClean="0">
                <a:latin typeface="Times New Roman" pitchFamily="18" charset="0"/>
                <a:cs typeface="Times New Roman" pitchFamily="18" charset="0"/>
              </a:rPr>
              <a:t>подтвержденного</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диагноза «ДА</a:t>
            </a:r>
            <a:r>
              <a:rPr lang="ru-RU" sz="1400" dirty="0" smtClean="0">
                <a:latin typeface="Times New Roman" pitchFamily="18" charset="0"/>
                <a:cs typeface="Times New Roman" pitchFamily="18" charset="0"/>
              </a:rPr>
              <a:t>» в процессе обучения чтению дети проявляют </a:t>
            </a:r>
            <a:r>
              <a:rPr lang="ru-RU" sz="1400" dirty="0" err="1" smtClean="0">
                <a:latin typeface="Times New Roman" pitchFamily="18" charset="0"/>
                <a:cs typeface="Times New Roman" pitchFamily="18" charset="0"/>
              </a:rPr>
              <a:t>сверхувлеченность</a:t>
            </a:r>
            <a:r>
              <a:rPr lang="ru-RU" sz="1400" dirty="0" smtClean="0">
                <a:latin typeface="Times New Roman" pitchFamily="18" charset="0"/>
                <a:cs typeface="Times New Roman" pitchFamily="18" charset="0"/>
              </a:rPr>
              <a:t> дидактическими материалами, стереотипный интерес к буквам. Даже научившись глобально прочитывать несколько слов, они никогда не используют их для коммуникации.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Образовательный маршрут</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sz="1800" dirty="0" smtClean="0">
                <a:latin typeface="Times New Roman" pitchFamily="18" charset="0"/>
                <a:cs typeface="Times New Roman" pitchFamily="18" charset="0"/>
              </a:rPr>
              <a:t>После постановки диагноза определяется программа обучения, образовательный маршрут ребенка: характер спец. ДОУ, спец. школа, обучение на дому, дистанционное обучение и т.д. </a:t>
            </a:r>
          </a:p>
          <a:p>
            <a:r>
              <a:rPr lang="ru-RU" sz="1800" dirty="0" smtClean="0">
                <a:latin typeface="Times New Roman" pitchFamily="18" charset="0"/>
                <a:cs typeface="Times New Roman" pitchFamily="18" charset="0"/>
              </a:rPr>
              <a:t>Например при СНР </a:t>
            </a:r>
            <a:r>
              <a:rPr lang="en-US" sz="1800" dirty="0" smtClean="0">
                <a:latin typeface="Times New Roman" pitchFamily="18" charset="0"/>
                <a:cs typeface="Times New Roman" pitchFamily="18" charset="0"/>
              </a:rPr>
              <a:t>I </a:t>
            </a:r>
            <a:r>
              <a:rPr lang="ru-RU" sz="1800" dirty="0" err="1" smtClean="0">
                <a:latin typeface="Times New Roman" pitchFamily="18" charset="0"/>
                <a:cs typeface="Times New Roman" pitchFamily="18" charset="0"/>
              </a:rPr>
              <a:t>ур</a:t>
            </a:r>
            <a:r>
              <a:rPr lang="ru-RU" sz="1800" dirty="0" smtClean="0">
                <a:latin typeface="Times New Roman" pitchFamily="18" charset="0"/>
                <a:cs typeface="Times New Roman" pitchFamily="18" charset="0"/>
              </a:rPr>
              <a:t>. (алалия) логопедические ДОУ с 3 лет на 4 года, СНР </a:t>
            </a:r>
            <a:r>
              <a:rPr lang="en-US" sz="1800" dirty="0" smtClean="0">
                <a:latin typeface="Times New Roman" pitchFamily="18" charset="0"/>
                <a:cs typeface="Times New Roman" pitchFamily="18" charset="0"/>
              </a:rPr>
              <a:t>II</a:t>
            </a:r>
            <a:r>
              <a:rPr lang="ru-RU" sz="1800" dirty="0" smtClean="0">
                <a:latin typeface="Times New Roman" pitchFamily="18" charset="0"/>
                <a:cs typeface="Times New Roman" pitchFamily="18" charset="0"/>
              </a:rPr>
              <a:t>  с 4 лет на 3 года, СНР </a:t>
            </a:r>
            <a:r>
              <a:rPr lang="en-US" sz="1800" dirty="0" smtClean="0">
                <a:latin typeface="Times New Roman" pitchFamily="18" charset="0"/>
                <a:cs typeface="Times New Roman" pitchFamily="18" charset="0"/>
              </a:rPr>
              <a:t>III </a:t>
            </a:r>
            <a:r>
              <a:rPr lang="ru-RU" sz="1800" dirty="0" err="1" smtClean="0">
                <a:latin typeface="Times New Roman" pitchFamily="18" charset="0"/>
                <a:cs typeface="Times New Roman" pitchFamily="18" charset="0"/>
              </a:rPr>
              <a:t>ур</a:t>
            </a:r>
            <a:r>
              <a:rPr lang="ru-RU" sz="1800" dirty="0" smtClean="0">
                <a:latin typeface="Times New Roman" pitchFamily="18" charset="0"/>
                <a:cs typeface="Times New Roman" pitchFamily="18" charset="0"/>
              </a:rPr>
              <a:t>. с 5 лет на 2 года. Речевые кор.шк.5 вида или общеобразовательная школа </a:t>
            </a:r>
          </a:p>
          <a:p>
            <a:r>
              <a:rPr lang="ru-RU" sz="1800" dirty="0" smtClean="0">
                <a:latin typeface="Times New Roman" pitchFamily="18" charset="0"/>
                <a:cs typeface="Times New Roman" pitchFamily="18" charset="0"/>
              </a:rPr>
              <a:t>При РАС (в зависимости от тяжести) «</a:t>
            </a:r>
            <a:r>
              <a:rPr lang="ru-RU" sz="1800" dirty="0" err="1" smtClean="0">
                <a:latin typeface="Times New Roman" pitchFamily="18" charset="0"/>
                <a:cs typeface="Times New Roman" pitchFamily="18" charset="0"/>
              </a:rPr>
              <a:t>Лекотека</a:t>
            </a:r>
            <a:r>
              <a:rPr lang="ru-RU" sz="1800" dirty="0" smtClean="0">
                <a:latin typeface="Times New Roman" pitchFamily="18" charset="0"/>
                <a:cs typeface="Times New Roman" pitchFamily="18" charset="0"/>
              </a:rPr>
              <a:t>» (ДОУ№180), спец. ДОУ №12, кор.шк.№3, центр помощи людям с РАС «Содействие» Егорова А.В.</a:t>
            </a:r>
          </a:p>
          <a:p>
            <a:r>
              <a:rPr lang="ru-RU" sz="1800" dirty="0" smtClean="0">
                <a:latin typeface="Times New Roman" pitchFamily="18" charset="0"/>
                <a:cs typeface="Times New Roman" pitchFamily="18" charset="0"/>
              </a:rPr>
              <a:t>При УО «</a:t>
            </a:r>
            <a:r>
              <a:rPr lang="ru-RU" sz="1800" dirty="0" err="1" smtClean="0">
                <a:latin typeface="Times New Roman" pitchFamily="18" charset="0"/>
                <a:cs typeface="Times New Roman" pitchFamily="18" charset="0"/>
              </a:rPr>
              <a:t>Лекотека</a:t>
            </a:r>
            <a:r>
              <a:rPr lang="ru-RU" sz="1800" dirty="0" smtClean="0">
                <a:latin typeface="Times New Roman" pitchFamily="18" charset="0"/>
                <a:cs typeface="Times New Roman" pitchFamily="18" charset="0"/>
              </a:rPr>
              <a:t>» спец. ДОУ №12, </a:t>
            </a:r>
            <a:r>
              <a:rPr lang="ru-RU" sz="1800" dirty="0" err="1" smtClean="0">
                <a:latin typeface="Times New Roman" pitchFamily="18" charset="0"/>
                <a:cs typeface="Times New Roman" pitchFamily="18" charset="0"/>
              </a:rPr>
              <a:t>кор.шк</a:t>
            </a:r>
            <a:r>
              <a:rPr lang="ru-RU" sz="1800" dirty="0" smtClean="0">
                <a:latin typeface="Times New Roman" pitchFamily="18" charset="0"/>
                <a:cs typeface="Times New Roman" pitchFamily="18" charset="0"/>
              </a:rPr>
              <a:t>. 8 вида</a:t>
            </a:r>
          </a:p>
          <a:p>
            <a:r>
              <a:rPr lang="ru-RU" sz="1800" dirty="0" smtClean="0">
                <a:latin typeface="Times New Roman" pitchFamily="18" charset="0"/>
                <a:cs typeface="Times New Roman" pitchFamily="18" charset="0"/>
              </a:rPr>
              <a:t>При ЗПР - спец. ДОУ № 61, </a:t>
            </a:r>
            <a:r>
              <a:rPr lang="ru-RU" sz="1800" dirty="0" err="1" smtClean="0">
                <a:latin typeface="Times New Roman" pitchFamily="18" charset="0"/>
                <a:cs typeface="Times New Roman" pitchFamily="18" charset="0"/>
              </a:rPr>
              <a:t>кор.шк</a:t>
            </a:r>
            <a:r>
              <a:rPr lang="ru-RU" sz="1800" dirty="0" smtClean="0">
                <a:latin typeface="Times New Roman" pitchFamily="18" charset="0"/>
                <a:cs typeface="Times New Roman" pitchFamily="18" charset="0"/>
              </a:rPr>
              <a:t>. 7 вида</a:t>
            </a:r>
          </a:p>
          <a:p>
            <a:r>
              <a:rPr lang="ru-RU" sz="1800" dirty="0" smtClean="0">
                <a:latin typeface="Times New Roman" pitchFamily="18" charset="0"/>
                <a:cs typeface="Times New Roman" pitchFamily="18" charset="0"/>
              </a:rPr>
              <a:t>При ДЦП – спец. ДОУ № 188, </a:t>
            </a:r>
            <a:r>
              <a:rPr lang="ru-RU" sz="1800" dirty="0" err="1" smtClean="0">
                <a:latin typeface="Times New Roman" pitchFamily="18" charset="0"/>
                <a:cs typeface="Times New Roman" pitchFamily="18" charset="0"/>
              </a:rPr>
              <a:t>кор.шк</a:t>
            </a:r>
            <a:r>
              <a:rPr lang="ru-RU" sz="1800" dirty="0" smtClean="0">
                <a:latin typeface="Times New Roman" pitchFamily="18" charset="0"/>
                <a:cs typeface="Times New Roman" pitchFamily="18" charset="0"/>
              </a:rPr>
              <a:t>. 6 вида</a:t>
            </a:r>
          </a:p>
          <a:p>
            <a:r>
              <a:rPr lang="ru-RU" sz="1800" dirty="0" smtClean="0">
                <a:latin typeface="Times New Roman" pitchFamily="18" charset="0"/>
                <a:cs typeface="Times New Roman" pitchFamily="18" charset="0"/>
              </a:rPr>
              <a:t>При нарушениях слуха – сеть ДОУ, </a:t>
            </a:r>
            <a:r>
              <a:rPr lang="ru-RU" sz="1800" dirty="0" err="1" smtClean="0">
                <a:latin typeface="Times New Roman" pitchFamily="18" charset="0"/>
                <a:cs typeface="Times New Roman" pitchFamily="18" charset="0"/>
              </a:rPr>
              <a:t>кор.шк</a:t>
            </a:r>
            <a:r>
              <a:rPr lang="ru-RU" sz="1800" dirty="0" smtClean="0">
                <a:latin typeface="Times New Roman" pitchFamily="18" charset="0"/>
                <a:cs typeface="Times New Roman" pitchFamily="18" charset="0"/>
              </a:rPr>
              <a:t>. 1-2 вида</a:t>
            </a:r>
          </a:p>
          <a:p>
            <a:r>
              <a:rPr lang="ru-RU" sz="1800" dirty="0" smtClean="0">
                <a:latin typeface="Times New Roman" pitchFamily="18" charset="0"/>
                <a:cs typeface="Times New Roman" pitchFamily="18" charset="0"/>
              </a:rPr>
              <a:t>При нарушениях зрения - сеть ДОУ, </a:t>
            </a:r>
            <a:r>
              <a:rPr lang="ru-RU" sz="1800" dirty="0" err="1" smtClean="0">
                <a:latin typeface="Times New Roman" pitchFamily="18" charset="0"/>
                <a:cs typeface="Times New Roman" pitchFamily="18" charset="0"/>
              </a:rPr>
              <a:t>кор.шк</a:t>
            </a:r>
            <a:r>
              <a:rPr lang="ru-RU" sz="1800" dirty="0" smtClean="0">
                <a:latin typeface="Times New Roman" pitchFamily="18" charset="0"/>
                <a:cs typeface="Times New Roman" pitchFamily="18" charset="0"/>
              </a:rPr>
              <a:t>. 3-4 вида</a:t>
            </a:r>
          </a:p>
          <a:p>
            <a:r>
              <a:rPr lang="ru-RU" sz="1800" dirty="0" smtClean="0">
                <a:latin typeface="Times New Roman" pitchFamily="18" charset="0"/>
                <a:cs typeface="Times New Roman" pitchFamily="18" charset="0"/>
              </a:rPr>
              <a:t>При всех нарушениях частные центры, проводящие индивидуальные коррекционные занятия дефектологов-логопедов, </a:t>
            </a:r>
            <a:r>
              <a:rPr lang="ru-RU" sz="1800" dirty="0" err="1" smtClean="0">
                <a:latin typeface="Times New Roman" pitchFamily="18" charset="0"/>
                <a:cs typeface="Times New Roman" pitchFamily="18" charset="0"/>
              </a:rPr>
              <a:t>сурдо</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тифло-педагогов</a:t>
            </a:r>
            <a:endParaRPr lang="ru-RU" sz="1800" dirty="0" smtClean="0">
              <a:latin typeface="Times New Roman" pitchFamily="18" charset="0"/>
              <a:cs typeface="Times New Roman" pitchFamily="18" charset="0"/>
            </a:endParaRPr>
          </a:p>
          <a:p>
            <a:endParaRPr lang="ru-RU"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Таким образом</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ru-RU" dirty="0" err="1" smtClean="0">
                <a:latin typeface="Times New Roman" pitchFamily="18" charset="0"/>
                <a:cs typeface="Times New Roman" pitchFamily="18" charset="0"/>
              </a:rPr>
              <a:t>Медико-психолого-логопедическая</a:t>
            </a:r>
            <a:r>
              <a:rPr lang="ru-RU" dirty="0" smtClean="0">
                <a:latin typeface="Times New Roman" pitchFamily="18" charset="0"/>
                <a:cs typeface="Times New Roman" pitchFamily="18" charset="0"/>
              </a:rPr>
              <a:t> коррекция и </a:t>
            </a:r>
            <a:r>
              <a:rPr lang="ru-RU" dirty="0" err="1" smtClean="0">
                <a:latin typeface="Times New Roman" pitchFamily="18" charset="0"/>
                <a:cs typeface="Times New Roman" pitchFamily="18" charset="0"/>
              </a:rPr>
              <a:t>абилитация</a:t>
            </a:r>
            <a:r>
              <a:rPr lang="ru-RU" dirty="0" smtClean="0">
                <a:latin typeface="Times New Roman" pitchFamily="18" charset="0"/>
                <a:cs typeface="Times New Roman" pitchFamily="18" charset="0"/>
              </a:rPr>
              <a:t> детей начинается с постановки диагноза, уточнения индивидуальных нейропсихологических особенностей заболевания, составления на их этой основе коррекционной программы, подбора наиболее эффективных методов коррекции, определение ближайшей зоны развития ребенка, планирование и оказание необходимой психотерапевтической (и социальной) помощи семье.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latin typeface="Times New Roman" pitchFamily="18" charset="0"/>
                <a:cs typeface="Times New Roman" pitchFamily="18" charset="0"/>
              </a:rPr>
              <a:t>Этиология</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dirty="0" smtClean="0">
                <a:latin typeface="Times New Roman" pitchFamily="18" charset="0"/>
                <a:cs typeface="Times New Roman" pitchFamily="18" charset="0"/>
              </a:rPr>
              <a:t>Органическое поражение (ППЦНС, травмы, интоксикации, ВУИ)</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По различным данным, дети с последствиями перинатальных поражений нервной системы составляют от 20 до 25% детской популяции, на их долю приходится 60% всех случаев детской неврологической патологии</a:t>
            </a: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генетические причины</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Структура детской инвалидности </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первое место – болезни нервной системы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52,5 %</a:t>
            </a:r>
            <a:r>
              <a:rPr lang="ru-RU" sz="2400" dirty="0" smtClean="0">
                <a:latin typeface="Times New Roman" pitchFamily="18" charset="0"/>
                <a:cs typeface="Times New Roman" pitchFamily="18" charset="0"/>
              </a:rPr>
              <a:t>о </a:t>
            </a:r>
            <a:r>
              <a:rPr lang="ru-RU" dirty="0" smtClean="0">
                <a:latin typeface="Times New Roman" pitchFamily="18" charset="0"/>
                <a:cs typeface="Times New Roman" pitchFamily="18" charset="0"/>
              </a:rPr>
              <a:t>(ДЦП – 19,4 %</a:t>
            </a:r>
            <a:r>
              <a:rPr lang="ru-RU" sz="24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 наследственные и дегенеративные заболевания нервной системы – 3,3%</a:t>
            </a:r>
            <a:r>
              <a:rPr lang="ru-RU" sz="24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Второе место - психические расстройства – 31%</a:t>
            </a:r>
            <a:r>
              <a:rPr lang="ru-RU" sz="24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 (умственная отсталость - 21,9%</a:t>
            </a:r>
            <a:r>
              <a:rPr lang="ru-RU" sz="24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 а также РАС, алалия (афазия)</a:t>
            </a:r>
          </a:p>
          <a:p>
            <a:r>
              <a:rPr lang="ru-RU" dirty="0" smtClean="0">
                <a:latin typeface="Times New Roman" pitchFamily="18" charset="0"/>
                <a:cs typeface="Times New Roman" pitchFamily="18" charset="0"/>
              </a:rPr>
              <a:t> Третье – врожденные аномалии развития - 28,2%</a:t>
            </a:r>
            <a:r>
              <a:rPr lang="ru-RU" sz="2400"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Ранний возраст является критическим для  формирования нарушений психического развития наиболее уязвимым для действия патогенных факторов, но и наиболее благоприятным для коррекции и профилактики нарушений здоровья (пластичность ЦНС, </a:t>
            </a:r>
            <a:r>
              <a:rPr lang="ru-RU" dirty="0" err="1" smtClean="0">
                <a:latin typeface="Times New Roman" pitchFamily="18" charset="0"/>
                <a:cs typeface="Times New Roman" pitchFamily="18" charset="0"/>
              </a:rPr>
              <a:t>абилитация</a:t>
            </a:r>
            <a:r>
              <a:rPr lang="ru-RU" dirty="0" smtClean="0">
                <a:latin typeface="Times New Roman" pitchFamily="18" charset="0"/>
                <a:cs typeface="Times New Roman" pitchFamily="18" charset="0"/>
              </a:rPr>
              <a:t>).</a:t>
            </a:r>
            <a:endParaRPr lang="ru-RU" dirty="0" smtClean="0">
              <a:effectLst>
                <a:outerShdw blurRad="50800" dist="38100" algn="tr" rotWithShape="0">
                  <a:prstClr val="black">
                    <a:alpha val="40000"/>
                  </a:prstClr>
                </a:outerShdw>
              </a:effectLst>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Когнитивные нарушения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Это собирательное обозначение различных нарушений высших мозговых функций вследствие расстройства процессов получения, переработки и анализа информации</a:t>
            </a:r>
          </a:p>
          <a:p>
            <a:r>
              <a:rPr lang="ru-RU" dirty="0" smtClean="0">
                <a:latin typeface="Times New Roman" pitchFamily="18" charset="0"/>
                <a:cs typeface="Times New Roman" pitchFamily="18" charset="0"/>
              </a:rPr>
              <a:t>Диагностика и коррекция когнитивных нарушений у детей представляется одной из наиболее актуальных задач современной неврологии. Действие повреждающих факторов на незрелый мозг определяет разнообразие сочетаний двигательных, сенсорных, речевых нарушений, а также лежит в основе нарушений когнитивных функций, что необходимо учитывать при обосновании восстановительного лечения и </a:t>
            </a:r>
            <a:r>
              <a:rPr lang="ru-RU" dirty="0" err="1" smtClean="0">
                <a:latin typeface="Times New Roman" pitchFamily="18" charset="0"/>
                <a:cs typeface="Times New Roman" pitchFamily="18" charset="0"/>
              </a:rPr>
              <a:t>абилитации</a:t>
            </a:r>
            <a:r>
              <a:rPr lang="ru-RU" dirty="0" smtClean="0">
                <a:latin typeface="Times New Roman" pitchFamily="18" charset="0"/>
                <a:cs typeface="Times New Roman" pitchFamily="18" charset="0"/>
              </a:rPr>
              <a:t> больных.</a:t>
            </a:r>
          </a:p>
          <a:p>
            <a:r>
              <a:rPr lang="ru-RU" dirty="0" smtClean="0">
                <a:latin typeface="Times New Roman" pitchFamily="18" charset="0"/>
                <a:cs typeface="Times New Roman" pitchFamily="18" charset="0"/>
              </a:rPr>
              <a:t> На решение вопросов </a:t>
            </a:r>
            <a:r>
              <a:rPr lang="ru-RU" dirty="0" err="1" smtClean="0">
                <a:latin typeface="Times New Roman" pitchFamily="18" charset="0"/>
                <a:cs typeface="Times New Roman" pitchFamily="18" charset="0"/>
              </a:rPr>
              <a:t>абилитации</a:t>
            </a:r>
            <a:r>
              <a:rPr lang="ru-RU" dirty="0" smtClean="0">
                <a:latin typeface="Times New Roman" pitchFamily="18" charset="0"/>
                <a:cs typeface="Times New Roman" pitchFamily="18" charset="0"/>
              </a:rPr>
              <a:t> детей с последствиями перинатальной патологии нервной системы направлен опыт работы врачей различных специальностей: неврологов, психиатров, физиотерапевтов, нейрофизиологов, психологов, логопедов и др..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latin typeface="Times New Roman" pitchFamily="18" charset="0"/>
                <a:cs typeface="Times New Roman" pitchFamily="18" charset="0"/>
              </a:rPr>
              <a:t>Методы исследования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5429288"/>
          </a:xfrm>
        </p:spPr>
        <p:txBody>
          <a:bodyPr>
            <a:noAutofit/>
          </a:bodyPr>
          <a:lstStyle/>
          <a:p>
            <a:pPr>
              <a:buNone/>
            </a:pPr>
            <a:r>
              <a:rPr lang="ru-RU" sz="1400" b="1" i="1" dirty="0" smtClean="0">
                <a:latin typeface="Times New Roman" pitchFamily="18" charset="0"/>
                <a:cs typeface="Times New Roman" pitchFamily="18" charset="0"/>
              </a:rPr>
              <a:t>Диагностика нарушений психического развития детей</a:t>
            </a:r>
            <a:r>
              <a:rPr lang="ru-RU" sz="1400" b="1" dirty="0" smtClean="0">
                <a:latin typeface="Times New Roman" pitchFamily="18" charset="0"/>
                <a:cs typeface="Times New Roman" pitchFamily="18" charset="0"/>
              </a:rPr>
              <a:t> </a:t>
            </a:r>
            <a:r>
              <a:rPr lang="ru-RU" sz="1400" b="1" i="1" dirty="0" smtClean="0">
                <a:latin typeface="Times New Roman" pitchFamily="18" charset="0"/>
                <a:cs typeface="Times New Roman" pitchFamily="18" charset="0"/>
              </a:rPr>
              <a:t>раннего возраста </a:t>
            </a:r>
            <a:r>
              <a:rPr lang="ru-RU" sz="1400" b="1"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наблюдение за поведением, общением, игровой деятельностью ребенка, совместной деятельностью с матерью и другими членами семьи; </a:t>
            </a:r>
          </a:p>
          <a:p>
            <a:r>
              <a:rPr lang="ru-RU" sz="1400" dirty="0" smtClean="0">
                <a:latin typeface="Times New Roman" pitchFamily="18" charset="0"/>
                <a:cs typeface="Times New Roman" pitchFamily="18" charset="0"/>
              </a:rPr>
              <a:t>Вовлечение родителей в оценку состояния детей с отсутствием вербального общения многими специалистами считается чрезвычайно важным условием. Специалисты принимают во внимание наблюдения родителей над ребенком в разных ситуациях, и т. о. получают представление о том, что происходит с ребенком в тех условиях, которые невозможно создать на приеме. </a:t>
            </a:r>
          </a:p>
          <a:p>
            <a:r>
              <a:rPr lang="ru-RU" sz="1400" dirty="0" smtClean="0">
                <a:latin typeface="Times New Roman" pitchFamily="18" charset="0"/>
                <a:cs typeface="Times New Roman" pitchFamily="18" charset="0"/>
              </a:rPr>
              <a:t>Психологические  методики:  К.Л. Печоры, Г.В. </a:t>
            </a:r>
            <a:r>
              <a:rPr lang="ru-RU" sz="1400" dirty="0" err="1" smtClean="0">
                <a:latin typeface="Times New Roman" pitchFamily="18" charset="0"/>
                <a:cs typeface="Times New Roman" pitchFamily="18" charset="0"/>
              </a:rPr>
              <a:t>Пантюхиной</a:t>
            </a:r>
            <a:r>
              <a:rPr lang="ru-RU" sz="1400" dirty="0" smtClean="0">
                <a:latin typeface="Times New Roman" pitchFamily="18" charset="0"/>
                <a:cs typeface="Times New Roman" pitchFamily="18" charset="0"/>
              </a:rPr>
              <a:t>, Л.Г. </a:t>
            </a:r>
            <a:r>
              <a:rPr lang="ru-RU" sz="1400" dirty="0" err="1" smtClean="0">
                <a:latin typeface="Times New Roman" pitchFamily="18" charset="0"/>
                <a:cs typeface="Times New Roman" pitchFamily="18" charset="0"/>
              </a:rPr>
              <a:t>Голубевой</a:t>
            </a:r>
            <a:r>
              <a:rPr lang="ru-RU" sz="1400" dirty="0" smtClean="0">
                <a:latin typeface="Times New Roman" pitchFamily="18" charset="0"/>
                <a:cs typeface="Times New Roman" pitchFamily="18" charset="0"/>
              </a:rPr>
              <a:t>, психодиагностический тест для оценки отклонений в психическом развитии детей раннего возраста – ГНОМ, </a:t>
            </a:r>
            <a:r>
              <a:rPr lang="ru-RU" sz="1400" dirty="0" err="1" smtClean="0">
                <a:latin typeface="Times New Roman" pitchFamily="18" charset="0"/>
                <a:cs typeface="Times New Roman" pitchFamily="18" charset="0"/>
              </a:rPr>
              <a:t>Стребелевой</a:t>
            </a:r>
            <a:r>
              <a:rPr lang="ru-RU" sz="1400" dirty="0" smtClean="0">
                <a:latin typeface="Times New Roman" pitchFamily="18" charset="0"/>
                <a:cs typeface="Times New Roman" pitchFamily="18" charset="0"/>
              </a:rPr>
              <a:t>, К</a:t>
            </a:r>
            <a:r>
              <a:rPr lang="en-US" sz="1400" dirty="0" smtClean="0">
                <a:latin typeface="Times New Roman" pitchFamily="18" charset="0"/>
                <a:cs typeface="Times New Roman" pitchFamily="18" charset="0"/>
              </a:rPr>
              <a:t>ID</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Грифитс</a:t>
            </a:r>
            <a:r>
              <a:rPr lang="ru-RU" sz="1400" dirty="0" smtClean="0">
                <a:latin typeface="Times New Roman" pitchFamily="18" charset="0"/>
                <a:cs typeface="Times New Roman" pitchFamily="18" charset="0"/>
              </a:rPr>
              <a:t> и др.,</a:t>
            </a:r>
          </a:p>
          <a:p>
            <a:r>
              <a:rPr lang="ru-RU" sz="1400" dirty="0" smtClean="0">
                <a:latin typeface="Times New Roman" pitchFamily="18" charset="0"/>
                <a:cs typeface="Times New Roman" pitchFamily="18" charset="0"/>
              </a:rPr>
              <a:t>ЭЭГ, МРТ, слуховые стволовые вызванные потенциалы</a:t>
            </a:r>
          </a:p>
          <a:p>
            <a:pPr>
              <a:buNone/>
            </a:pPr>
            <a:endParaRPr lang="ru-RU" sz="1400" dirty="0" smtClean="0">
              <a:latin typeface="Times New Roman" pitchFamily="18" charset="0"/>
              <a:cs typeface="Times New Roman" pitchFamily="18" charset="0"/>
            </a:endParaRPr>
          </a:p>
          <a:p>
            <a:pPr>
              <a:buNone/>
            </a:pPr>
            <a:r>
              <a:rPr lang="ru-RU" sz="1400" b="1" i="1" dirty="0" smtClean="0">
                <a:latin typeface="Times New Roman" pitchFamily="18" charset="0"/>
                <a:cs typeface="Times New Roman" pitchFamily="18" charset="0"/>
              </a:rPr>
              <a:t>Психологические особенности матерей  и </a:t>
            </a:r>
            <a:r>
              <a:rPr lang="ru-RU" sz="1400" b="1" i="1" dirty="0" err="1" smtClean="0">
                <a:latin typeface="Times New Roman" pitchFamily="18" charset="0"/>
                <a:cs typeface="Times New Roman" pitchFamily="18" charset="0"/>
              </a:rPr>
              <a:t>родительско-детские</a:t>
            </a:r>
            <a:r>
              <a:rPr lang="ru-RU" sz="1400" b="1" i="1" dirty="0" smtClean="0">
                <a:latin typeface="Times New Roman" pitchFamily="18" charset="0"/>
                <a:cs typeface="Times New Roman" pitchFamily="18" charset="0"/>
              </a:rPr>
              <a:t> отношения </a:t>
            </a:r>
            <a:r>
              <a:rPr lang="ru-RU" sz="1400" dirty="0" smtClean="0">
                <a:latin typeface="Times New Roman" pitchFamily="18" charset="0"/>
                <a:cs typeface="Times New Roman" pitchFamily="18" charset="0"/>
              </a:rPr>
              <a:t>диагностируются с помощью психологических тестов: </a:t>
            </a:r>
          </a:p>
          <a:p>
            <a:r>
              <a:rPr lang="ru-RU" sz="1400" dirty="0" smtClean="0">
                <a:latin typeface="Times New Roman" pitchFamily="18" charset="0"/>
                <a:cs typeface="Times New Roman" pitchFamily="18" charset="0"/>
              </a:rPr>
              <a:t>Способность к </a:t>
            </a:r>
            <a:r>
              <a:rPr lang="ru-RU" sz="1400" dirty="0" err="1" smtClean="0">
                <a:latin typeface="Times New Roman" pitchFamily="18" charset="0"/>
                <a:cs typeface="Times New Roman" pitchFamily="18" charset="0"/>
              </a:rPr>
              <a:t>эмпатии</a:t>
            </a:r>
            <a:r>
              <a:rPr lang="ru-RU" sz="1400" dirty="0" smtClean="0">
                <a:latin typeface="Times New Roman" pitchFamily="18" charset="0"/>
                <a:cs typeface="Times New Roman" pitchFamily="18" charset="0"/>
              </a:rPr>
              <a:t> (сопереживанию) - методика И.М.Юсупова. </a:t>
            </a:r>
          </a:p>
          <a:p>
            <a:r>
              <a:rPr lang="ru-RU" sz="1400" dirty="0" smtClean="0">
                <a:latin typeface="Times New Roman" pitchFamily="18" charset="0"/>
                <a:cs typeface="Times New Roman" pitchFamily="18" charset="0"/>
              </a:rPr>
              <a:t>Личностные особенности родителей  - методика МИНИ-СМИЛ.</a:t>
            </a:r>
          </a:p>
          <a:p>
            <a:r>
              <a:rPr lang="ru-RU" sz="1400" dirty="0" smtClean="0">
                <a:latin typeface="Times New Roman" pitchFamily="18" charset="0"/>
                <a:cs typeface="Times New Roman" pitchFamily="18" charset="0"/>
              </a:rPr>
              <a:t>Семейные установки родителей  - методика Ю.Е.Алешиной, Л.Я. </a:t>
            </a:r>
            <a:r>
              <a:rPr lang="ru-RU" sz="1400" dirty="0" err="1" smtClean="0">
                <a:latin typeface="Times New Roman" pitchFamily="18" charset="0"/>
                <a:cs typeface="Times New Roman" pitchFamily="18" charset="0"/>
              </a:rPr>
              <a:t>Гозман</a:t>
            </a:r>
            <a:r>
              <a:rPr lang="ru-RU" sz="1400" dirty="0" smtClean="0">
                <a:latin typeface="Times New Roman" pitchFamily="18" charset="0"/>
                <a:cs typeface="Times New Roman" pitchFamily="18" charset="0"/>
              </a:rPr>
              <a:t>, Е.М. </a:t>
            </a:r>
            <a:r>
              <a:rPr lang="ru-RU" sz="1400" dirty="0" err="1" smtClean="0">
                <a:latin typeface="Times New Roman" pitchFamily="18" charset="0"/>
                <a:cs typeface="Times New Roman" pitchFamily="18" charset="0"/>
              </a:rPr>
              <a:t>Дубовской</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Отношение родителей к ребенку  - методика PARI Е. Шеффер и Р. Белла (адаптация Т.В. </a:t>
            </a:r>
            <a:r>
              <a:rPr lang="ru-RU" sz="1400" dirty="0" err="1" smtClean="0">
                <a:latin typeface="Times New Roman" pitchFamily="18" charset="0"/>
                <a:cs typeface="Times New Roman" pitchFamily="18" charset="0"/>
              </a:rPr>
              <a:t>Нещерет</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опросник</a:t>
            </a:r>
            <a:r>
              <a:rPr lang="ru-RU" sz="1400" dirty="0" smtClean="0">
                <a:latin typeface="Times New Roman" pitchFamily="18" charset="0"/>
                <a:cs typeface="Times New Roman" pitchFamily="18" charset="0"/>
              </a:rPr>
              <a:t> А.Я.Варга, </a:t>
            </a:r>
            <a:r>
              <a:rPr lang="ru-RU" sz="1400" dirty="0" err="1" smtClean="0">
                <a:latin typeface="Times New Roman" pitchFamily="18" charset="0"/>
                <a:cs typeface="Times New Roman" pitchFamily="18" charset="0"/>
              </a:rPr>
              <a:t>В.В.Столина</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Анализ семейных взаимоотношений</a:t>
            </a:r>
            <a:r>
              <a:rPr lang="ru-RU" sz="1400" dirty="0" smtClean="0">
                <a:effectLst>
                  <a:outerShdw blurRad="50800" dist="38100" algn="tr" rotWithShape="0">
                    <a:prstClr val="black">
                      <a:alpha val="40000"/>
                    </a:prstClr>
                  </a:outerShdw>
                </a:effectLst>
                <a:latin typeface="Times New Roman" pitchFamily="18" charset="0"/>
                <a:cs typeface="Times New Roman" pitchFamily="18" charset="0"/>
              </a:rPr>
              <a:t> </a:t>
            </a:r>
            <a:r>
              <a:rPr lang="ru-RU" sz="1400" dirty="0" smtClean="0">
                <a:latin typeface="Times New Roman" pitchFamily="18" charset="0"/>
                <a:cs typeface="Times New Roman" pitchFamily="18" charset="0"/>
              </a:rPr>
              <a:t>в семьях – методика Э.Г. </a:t>
            </a:r>
            <a:r>
              <a:rPr lang="ru-RU" sz="1400" dirty="0" err="1" smtClean="0">
                <a:latin typeface="Times New Roman" pitchFamily="18" charset="0"/>
                <a:cs typeface="Times New Roman" pitchFamily="18" charset="0"/>
              </a:rPr>
              <a:t>Эйдемиллера</a:t>
            </a:r>
            <a:r>
              <a:rPr lang="ru-RU" sz="1400" dirty="0" smtClean="0">
                <a:latin typeface="Times New Roman" pitchFamily="18" charset="0"/>
                <a:cs typeface="Times New Roman" pitchFamily="18" charset="0"/>
              </a:rPr>
              <a:t> и В.В. </a:t>
            </a:r>
            <a:r>
              <a:rPr lang="ru-RU" sz="1400" dirty="0" err="1" smtClean="0">
                <a:latin typeface="Times New Roman" pitchFamily="18" charset="0"/>
                <a:cs typeface="Times New Roman" pitchFamily="18" charset="0"/>
              </a:rPr>
              <a:t>Юстицкиса</a:t>
            </a:r>
            <a:endParaRPr lang="ru-RU" sz="1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Если </a:t>
            </a:r>
            <a:r>
              <a:rPr lang="ru-RU" sz="3200" b="0" dirty="0" smtClean="0">
                <a:latin typeface="Times New Roman" pitchFamily="18" charset="0"/>
                <a:cs typeface="Times New Roman" pitchFamily="18" charset="0"/>
              </a:rPr>
              <a:t>ребенок не реагирует на речь</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nSpc>
                <a:spcPct val="90000"/>
              </a:lnSpc>
            </a:pPr>
            <a:r>
              <a:rPr lang="ru-RU" dirty="0" smtClean="0">
                <a:latin typeface="Times New Roman" pitchFamily="18" charset="0"/>
                <a:cs typeface="Times New Roman" pitchFamily="18" charset="0"/>
              </a:rPr>
              <a:t>необходимо проверить слух (реакция на невидимый источник звука, обследование </a:t>
            </a:r>
            <a:r>
              <a:rPr lang="ru-RU" dirty="0" err="1" smtClean="0">
                <a:latin typeface="Times New Roman" pitchFamily="18" charset="0"/>
                <a:cs typeface="Times New Roman" pitchFamily="18" charset="0"/>
              </a:rPr>
              <a:t>сурдолога</a:t>
            </a:r>
            <a:r>
              <a:rPr lang="ru-RU" dirty="0" smtClean="0">
                <a:latin typeface="Times New Roman" pitchFamily="18" charset="0"/>
                <a:cs typeface="Times New Roman" pitchFamily="18" charset="0"/>
              </a:rPr>
              <a:t>, слуховые вызванные потенциалы), </a:t>
            </a:r>
          </a:p>
          <a:p>
            <a:pPr>
              <a:lnSpc>
                <a:spcPct val="90000"/>
              </a:lnSpc>
            </a:pPr>
            <a:r>
              <a:rPr lang="ru-RU" dirty="0" smtClean="0">
                <a:latin typeface="Times New Roman" pitchFamily="18" charset="0"/>
                <a:cs typeface="Times New Roman" pitchFamily="18" charset="0"/>
              </a:rPr>
              <a:t>Развитие понимания речи (реагирует на имя, внимание к речи взрослого, находит предмет по слову, выполняет действия по слову), </a:t>
            </a:r>
          </a:p>
          <a:p>
            <a:pPr>
              <a:lnSpc>
                <a:spcPct val="90000"/>
              </a:lnSpc>
            </a:pPr>
            <a:r>
              <a:rPr lang="ru-RU" dirty="0" smtClean="0">
                <a:latin typeface="Times New Roman" pitchFamily="18" charset="0"/>
                <a:cs typeface="Times New Roman" pitchFamily="18" charset="0"/>
              </a:rPr>
              <a:t>развитие активной речи, </a:t>
            </a:r>
            <a:r>
              <a:rPr lang="ru-RU" dirty="0" err="1" smtClean="0">
                <a:latin typeface="Times New Roman" pitchFamily="18" charset="0"/>
                <a:cs typeface="Times New Roman" pitchFamily="18" charset="0"/>
              </a:rPr>
              <a:t>предречевое</a:t>
            </a:r>
            <a:r>
              <a:rPr lang="ru-RU" dirty="0" smtClean="0">
                <a:latin typeface="Times New Roman" pitchFamily="18" charset="0"/>
                <a:cs typeface="Times New Roman" pitchFamily="18" charset="0"/>
              </a:rPr>
              <a:t> развитие, артикуляционной моторики (как жует, пьет, дует, целует, облизывается и т.д.),</a:t>
            </a:r>
          </a:p>
          <a:p>
            <a:pPr>
              <a:lnSpc>
                <a:spcPct val="90000"/>
              </a:lnSpc>
            </a:pPr>
            <a:r>
              <a:rPr lang="ru-RU" dirty="0" smtClean="0">
                <a:latin typeface="Times New Roman" pitchFamily="18" charset="0"/>
                <a:cs typeface="Times New Roman" pitchFamily="18" charset="0"/>
              </a:rPr>
              <a:t>использование речи (вербальных и невербальных способов) для общения: </a:t>
            </a:r>
            <a:r>
              <a:rPr lang="ru-RU" dirty="0" err="1" smtClean="0">
                <a:latin typeface="Times New Roman" pitchFamily="18" charset="0"/>
                <a:cs typeface="Times New Roman" pitchFamily="18" charset="0"/>
              </a:rPr>
              <a:t>взоровый</a:t>
            </a:r>
            <a:r>
              <a:rPr lang="ru-RU" dirty="0" smtClean="0">
                <a:latin typeface="Times New Roman" pitchFamily="18" charset="0"/>
                <a:cs typeface="Times New Roman" pitchFamily="18" charset="0"/>
              </a:rPr>
              <a:t> контакт (не смотрит в глаза), мимика, жест, речь </a:t>
            </a:r>
            <a:r>
              <a:rPr lang="ru-RU" dirty="0" err="1" smtClean="0">
                <a:latin typeface="Times New Roman" pitchFamily="18" charset="0"/>
                <a:cs typeface="Times New Roman" pitchFamily="18" charset="0"/>
              </a:rPr>
              <a:t>аутичная</a:t>
            </a:r>
            <a:r>
              <a:rPr lang="ru-RU" dirty="0" smtClean="0">
                <a:latin typeface="Times New Roman" pitchFamily="18" charset="0"/>
                <a:cs typeface="Times New Roman" pitchFamily="18" charset="0"/>
              </a:rPr>
              <a:t> (разговаривает сам с собой), </a:t>
            </a:r>
            <a:r>
              <a:rPr lang="ru-RU" dirty="0" err="1" smtClean="0">
                <a:latin typeface="Times New Roman" pitchFamily="18" charset="0"/>
                <a:cs typeface="Times New Roman" pitchFamily="18" charset="0"/>
              </a:rPr>
              <a:t>эхолалия</a:t>
            </a:r>
            <a:r>
              <a:rPr lang="ru-RU" dirty="0" smtClean="0">
                <a:latin typeface="Times New Roman" pitchFamily="18" charset="0"/>
                <a:cs typeface="Times New Roman" pitchFamily="18" charset="0"/>
              </a:rPr>
              <a:t>, использует сложные слова но не для общения, не говорит только в определенной ситуации (элективный </a:t>
            </a:r>
            <a:r>
              <a:rPr lang="ru-RU" dirty="0" err="1" smtClean="0">
                <a:latin typeface="Times New Roman" pitchFamily="18" charset="0"/>
                <a:cs typeface="Times New Roman" pitchFamily="18" charset="0"/>
              </a:rPr>
              <a:t>мутизм</a:t>
            </a:r>
            <a:r>
              <a:rPr lang="ru-RU" dirty="0" smtClean="0">
                <a:latin typeface="Times New Roman" pitchFamily="18" charset="0"/>
                <a:cs typeface="Times New Roman" pitchFamily="18" charset="0"/>
              </a:rPr>
              <a:t>) и т.д.</a:t>
            </a:r>
          </a:p>
          <a:p>
            <a:pPr>
              <a:lnSpc>
                <a:spcPct val="90000"/>
              </a:lnSpc>
            </a:pPr>
            <a:r>
              <a:rPr lang="ru-RU" dirty="0" smtClean="0">
                <a:latin typeface="Times New Roman" pitchFamily="18" charset="0"/>
                <a:cs typeface="Times New Roman" pitchFamily="18" charset="0"/>
              </a:rPr>
              <a:t>Необходимо оценить поведение в целом – игровая деятельность, эмоциональное состояние, навязчивые действия, ритуалы, страхи </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Аутизм (РАС)</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4911741"/>
          </a:xfrm>
        </p:spPr>
        <p:txBody>
          <a:bodyPr>
            <a:normAutofit/>
          </a:bodyPr>
          <a:lstStyle/>
          <a:p>
            <a:pPr algn="just"/>
            <a:r>
              <a:rPr lang="ru-RU" sz="1600" b="1" dirty="0" smtClean="0">
                <a:latin typeface="Times New Roman" pitchFamily="18" charset="0"/>
                <a:cs typeface="Times New Roman" pitchFamily="18" charset="0"/>
              </a:rPr>
              <a:t>Аутизм </a:t>
            </a:r>
            <a:r>
              <a:rPr lang="ru-RU" sz="1600" dirty="0" smtClean="0">
                <a:latin typeface="Times New Roman" pitchFamily="18" charset="0"/>
                <a:cs typeface="Times New Roman" pitchFamily="18" charset="0"/>
              </a:rPr>
              <a:t>представляет собой врожденное, </a:t>
            </a:r>
            <a:r>
              <a:rPr lang="ru-RU" sz="1600" dirty="0" err="1" smtClean="0">
                <a:latin typeface="Times New Roman" pitchFamily="18" charset="0"/>
                <a:cs typeface="Times New Roman" pitchFamily="18" charset="0"/>
              </a:rPr>
              <a:t>нейробиологически</a:t>
            </a:r>
            <a:r>
              <a:rPr lang="ru-RU" sz="1600" dirty="0" smtClean="0">
                <a:latin typeface="Times New Roman" pitchFamily="18" charset="0"/>
                <a:cs typeface="Times New Roman" pitchFamily="18" charset="0"/>
              </a:rPr>
              <a:t> обусловленное, патологическое формирование высшей нервной деятельности и </a:t>
            </a:r>
            <a:r>
              <a:rPr lang="ru-RU" sz="1600" dirty="0" err="1" smtClean="0">
                <a:latin typeface="Times New Roman" pitchFamily="18" charset="0"/>
                <a:cs typeface="Times New Roman" pitchFamily="18" charset="0"/>
              </a:rPr>
              <a:t>психоэмоциональной</a:t>
            </a:r>
            <a:r>
              <a:rPr lang="ru-RU" sz="1600" dirty="0" smtClean="0">
                <a:latin typeface="Times New Roman" pitchFamily="18" charset="0"/>
                <a:cs typeface="Times New Roman" pitchFamily="18" charset="0"/>
              </a:rPr>
              <a:t> сферы, характеризующееся выраженным и всесторонним дефицитом социального взаимодействия и общения, а также ограниченными интересами и повторяющимися действиями. </a:t>
            </a:r>
          </a:p>
          <a:p>
            <a:pPr algn="just"/>
            <a:r>
              <a:rPr lang="ru-RU" sz="1600" dirty="0" smtClean="0">
                <a:latin typeface="Times New Roman" pitchFamily="18" charset="0"/>
                <a:cs typeface="Times New Roman" pitchFamily="18" charset="0"/>
              </a:rPr>
              <a:t>Аутизм является </a:t>
            </a:r>
            <a:r>
              <a:rPr lang="ru-RU" sz="1600" dirty="0" err="1" smtClean="0">
                <a:latin typeface="Times New Roman" pitchFamily="18" charset="0"/>
                <a:cs typeface="Times New Roman" pitchFamily="18" charset="0"/>
              </a:rPr>
              <a:t>мультидисциплинарной</a:t>
            </a:r>
            <a:r>
              <a:rPr lang="ru-RU" sz="1600" dirty="0" smtClean="0">
                <a:latin typeface="Times New Roman" pitchFamily="18" charset="0"/>
                <a:cs typeface="Times New Roman" pitchFamily="18" charset="0"/>
              </a:rPr>
              <a:t> проблемой, находящейся на пересечении множества дисциплин и специальностей. Исторически в России расстройствами </a:t>
            </a:r>
            <a:r>
              <a:rPr lang="ru-RU" sz="1600" dirty="0" err="1" smtClean="0">
                <a:latin typeface="Times New Roman" pitchFamily="18" charset="0"/>
                <a:cs typeface="Times New Roman" pitchFamily="18" charset="0"/>
              </a:rPr>
              <a:t>аутистического</a:t>
            </a:r>
            <a:r>
              <a:rPr lang="ru-RU" sz="1600" dirty="0" smtClean="0">
                <a:latin typeface="Times New Roman" pitchFamily="18" charset="0"/>
                <a:cs typeface="Times New Roman" pitchFamily="18" charset="0"/>
              </a:rPr>
              <a:t> спектра занимаются врачи психиатры. В последнее десятилетие в оказание помощи детям с </a:t>
            </a:r>
            <a:r>
              <a:rPr lang="ru-RU" sz="1600" dirty="0" err="1" smtClean="0">
                <a:latin typeface="Times New Roman" pitchFamily="18" charset="0"/>
                <a:cs typeface="Times New Roman" pitchFamily="18" charset="0"/>
              </a:rPr>
              <a:t>аутистическими</a:t>
            </a:r>
            <a:r>
              <a:rPr lang="ru-RU" sz="1600" dirty="0" smtClean="0">
                <a:latin typeface="Times New Roman" pitchFamily="18" charset="0"/>
                <a:cs typeface="Times New Roman" pitchFamily="18" charset="0"/>
              </a:rPr>
              <a:t> расстройствами активно включились педагоги и психологи. Детские неврологи в своей клинической практике повседневно встречаются с расстройствами </a:t>
            </a:r>
            <a:r>
              <a:rPr lang="ru-RU" sz="1600" dirty="0" err="1" smtClean="0">
                <a:latin typeface="Times New Roman" pitchFamily="18" charset="0"/>
                <a:cs typeface="Times New Roman" pitchFamily="18" charset="0"/>
              </a:rPr>
              <a:t>аутистического</a:t>
            </a:r>
            <a:r>
              <a:rPr lang="ru-RU" sz="1600" dirty="0" smtClean="0">
                <a:latin typeface="Times New Roman" pitchFamily="18" charset="0"/>
                <a:cs typeface="Times New Roman" pitchFamily="18" charset="0"/>
              </a:rPr>
              <a:t> спектра. Это обусловлено тесным переплетением патологий нервной системы и психической сферы детского организма.</a:t>
            </a:r>
          </a:p>
          <a:p>
            <a:pPr algn="just"/>
            <a:r>
              <a:rPr lang="ru-RU" sz="1600" dirty="0" smtClean="0">
                <a:latin typeface="Times New Roman" pitchFamily="18" charset="0"/>
                <a:cs typeface="Times New Roman" pitchFamily="18" charset="0"/>
              </a:rPr>
              <a:t>При диагностике аутизма, особенно в раннем детском возрасте, очень сложно бывает дифференцировать его от заболеваний со схожими симптомами. Важность этой проблемы обусловлена тем, что аутизм у детей лечится совсем не так, как умственная отсталость или алалия, а неправильное лечение навсегда лишает </a:t>
            </a:r>
            <a:r>
              <a:rPr lang="ru-RU" sz="1600" dirty="0" err="1" smtClean="0">
                <a:latin typeface="Times New Roman" pitchFamily="18" charset="0"/>
                <a:cs typeface="Times New Roman" pitchFamily="18" charset="0"/>
              </a:rPr>
              <a:t>аутиста</a:t>
            </a:r>
            <a:r>
              <a:rPr lang="ru-RU" sz="1600" dirty="0" smtClean="0">
                <a:latin typeface="Times New Roman" pitchFamily="18" charset="0"/>
                <a:cs typeface="Times New Roman" pitchFamily="18" charset="0"/>
              </a:rPr>
              <a:t> надежды на нормальную жизнь.</a:t>
            </a:r>
          </a:p>
          <a:p>
            <a:pPr algn="just"/>
            <a:endParaRPr lang="ru-RU"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200" dirty="0" smtClean="0">
                <a:latin typeface="Times New Roman" pitchFamily="18" charset="0"/>
                <a:cs typeface="Times New Roman" pitchFamily="18" charset="0"/>
              </a:rPr>
              <a:t>Диагностические критерии ДА</a:t>
            </a:r>
            <a:endParaRPr lang="ru-RU" sz="3200" dirty="0"/>
          </a:p>
        </p:txBody>
      </p:sp>
      <p:sp>
        <p:nvSpPr>
          <p:cNvPr id="3" name="Содержимое 2"/>
          <p:cNvSpPr>
            <a:spLocks noGrp="1"/>
          </p:cNvSpPr>
          <p:nvPr>
            <p:ph idx="1"/>
          </p:nvPr>
        </p:nvSpPr>
        <p:spPr>
          <a:xfrm>
            <a:off x="457200" y="857232"/>
            <a:ext cx="8229600" cy="5715040"/>
          </a:xfrm>
        </p:spPr>
        <p:txBody>
          <a:bodyPr>
            <a:noAutofit/>
          </a:bodyPr>
          <a:lstStyle/>
          <a:p>
            <a:pPr>
              <a:buNone/>
            </a:pPr>
            <a:r>
              <a:rPr lang="ru-RU" sz="1400" b="1" dirty="0" smtClean="0">
                <a:latin typeface="Times New Roman" pitchFamily="18" charset="0"/>
                <a:cs typeface="Times New Roman" pitchFamily="18" charset="0"/>
              </a:rPr>
              <a:t>Согласно МКБ-10, выделяются следующие диагностические критерии ДА</a:t>
            </a: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1. Качественные </a:t>
            </a:r>
            <a:r>
              <a:rPr lang="ru-RU" sz="1400" b="1" dirty="0" smtClean="0">
                <a:latin typeface="Times New Roman" pitchFamily="18" charset="0"/>
                <a:cs typeface="Times New Roman" pitchFamily="18" charset="0"/>
              </a:rPr>
              <a:t>нарушения реципрокного взаимодействия</a:t>
            </a:r>
            <a:r>
              <a:rPr lang="ru-RU" sz="1400" dirty="0" smtClean="0">
                <a:latin typeface="Times New Roman" pitchFamily="18" charset="0"/>
                <a:cs typeface="Times New Roman" pitchFamily="18" charset="0"/>
              </a:rPr>
              <a:t>, проявляющиеся минимум в одной из следующих областей: </a:t>
            </a:r>
          </a:p>
          <a:p>
            <a:pPr>
              <a:buNone/>
            </a:pPr>
            <a:r>
              <a:rPr lang="ru-RU" sz="1400" dirty="0" smtClean="0">
                <a:latin typeface="Times New Roman" pitchFamily="18" charset="0"/>
                <a:cs typeface="Times New Roman" pitchFamily="18" charset="0"/>
              </a:rPr>
              <a:t>▪ неспособность адекватно использовать для регулирования социального взаимодействия контакт взора, мимическое выражение, жестикуляцию; </a:t>
            </a:r>
          </a:p>
          <a:p>
            <a:pPr>
              <a:buNone/>
            </a:pPr>
            <a:r>
              <a:rPr lang="ru-RU" sz="1400" dirty="0" smtClean="0">
                <a:latin typeface="Times New Roman" pitchFamily="18" charset="0"/>
                <a:cs typeface="Times New Roman" pitchFamily="18" charset="0"/>
              </a:rPr>
              <a:t>▪ неспособность к установлению взаимосвязей со сверстниками; </a:t>
            </a:r>
          </a:p>
          <a:p>
            <a:pPr>
              <a:buNone/>
            </a:pPr>
            <a:r>
              <a:rPr lang="ru-RU" sz="1400" dirty="0" smtClean="0">
                <a:latin typeface="Times New Roman" pitchFamily="18" charset="0"/>
                <a:cs typeface="Times New Roman" pitchFamily="18" charset="0"/>
              </a:rPr>
              <a:t>▪ отсутствие </a:t>
            </a:r>
            <a:r>
              <a:rPr lang="ru-RU" sz="1400" dirty="0" err="1" smtClean="0">
                <a:latin typeface="Times New Roman" pitchFamily="18" charset="0"/>
                <a:cs typeface="Times New Roman" pitchFamily="18" charset="0"/>
              </a:rPr>
              <a:t>социоэмоциональной</a:t>
            </a:r>
            <a:r>
              <a:rPr lang="ru-RU" sz="1400" dirty="0" smtClean="0">
                <a:latin typeface="Times New Roman" pitchFamily="18" charset="0"/>
                <a:cs typeface="Times New Roman" pitchFamily="18" charset="0"/>
              </a:rPr>
              <a:t> зависимости, что проявляется нарушенной реакцией на других людей, отсутствием модуляции поведения в соответствии с социальной ситуацией; </a:t>
            </a:r>
          </a:p>
          <a:p>
            <a:pPr>
              <a:buNone/>
            </a:pPr>
            <a:r>
              <a:rPr lang="ru-RU" sz="1400" dirty="0" smtClean="0">
                <a:latin typeface="Times New Roman" pitchFamily="18" charset="0"/>
                <a:cs typeface="Times New Roman" pitchFamily="18" charset="0"/>
              </a:rPr>
              <a:t>▪ отсутствие общих интересов или достижений с другими людьми.</a:t>
            </a:r>
          </a:p>
          <a:p>
            <a:pPr>
              <a:buNone/>
            </a:pPr>
            <a:r>
              <a:rPr lang="ru-RU" sz="1400" dirty="0" smtClean="0">
                <a:latin typeface="Times New Roman" pitchFamily="18" charset="0"/>
                <a:cs typeface="Times New Roman" pitchFamily="18" charset="0"/>
              </a:rPr>
              <a:t> 2. Качественные </a:t>
            </a:r>
            <a:r>
              <a:rPr lang="ru-RU" sz="1400" b="1" dirty="0" smtClean="0">
                <a:latin typeface="Times New Roman" pitchFamily="18" charset="0"/>
                <a:cs typeface="Times New Roman" pitchFamily="18" charset="0"/>
              </a:rPr>
              <a:t>аномалии в общении</a:t>
            </a:r>
            <a:r>
              <a:rPr lang="ru-RU" sz="1400" dirty="0" smtClean="0">
                <a:latin typeface="Times New Roman" pitchFamily="18" charset="0"/>
                <a:cs typeface="Times New Roman" pitchFamily="18" charset="0"/>
              </a:rPr>
              <a:t>, проявляющиеся минимум в одной из следующих областей: </a:t>
            </a:r>
          </a:p>
          <a:p>
            <a:pPr>
              <a:buNone/>
            </a:pPr>
            <a:r>
              <a:rPr lang="ru-RU" sz="1400" dirty="0" smtClean="0">
                <a:latin typeface="Times New Roman" pitchFamily="18" charset="0"/>
                <a:cs typeface="Times New Roman" pitchFamily="18" charset="0"/>
              </a:rPr>
              <a:t>▪ задержка или полное отсутствие спонтанной речи без попыток компенсировать этот недостаток жестикуляцией и мимикой (часто предшествует отсутствие коммуникативного </a:t>
            </a:r>
            <a:r>
              <a:rPr lang="ru-RU" sz="1400" dirty="0" err="1" smtClean="0">
                <a:latin typeface="Times New Roman" pitchFamily="18" charset="0"/>
                <a:cs typeface="Times New Roman" pitchFamily="18" charset="0"/>
              </a:rPr>
              <a:t>гуления</a:t>
            </a: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относительная неспособность начинать или поддерживать беседу (при любом уровне речевого развития); </a:t>
            </a:r>
          </a:p>
          <a:p>
            <a:pPr>
              <a:buNone/>
            </a:pPr>
            <a:r>
              <a:rPr lang="ru-RU" sz="1400" dirty="0" smtClean="0">
                <a:latin typeface="Times New Roman" pitchFamily="18" charset="0"/>
                <a:cs typeface="Times New Roman" pitchFamily="18" charset="0"/>
              </a:rPr>
              <a:t>▪ повторяющаяся и стереотипная речь;</a:t>
            </a:r>
          </a:p>
          <a:p>
            <a:pPr>
              <a:buNone/>
            </a:pPr>
            <a:r>
              <a:rPr lang="ru-RU" sz="1400" dirty="0" smtClean="0">
                <a:latin typeface="Times New Roman" pitchFamily="18" charset="0"/>
                <a:cs typeface="Times New Roman" pitchFamily="18" charset="0"/>
              </a:rPr>
              <a:t> ▪ отсутствие разнообразных спонтанных ролевых игр или подражательных игр. </a:t>
            </a:r>
          </a:p>
          <a:p>
            <a:pPr>
              <a:buNone/>
            </a:pPr>
            <a:r>
              <a:rPr lang="ru-RU" sz="1400" dirty="0" smtClean="0">
                <a:latin typeface="Times New Roman" pitchFamily="18" charset="0"/>
                <a:cs typeface="Times New Roman" pitchFamily="18" charset="0"/>
              </a:rPr>
              <a:t>3. Ограниченные, повторяющиеся и </a:t>
            </a:r>
            <a:r>
              <a:rPr lang="ru-RU" sz="1400" b="1" dirty="0" smtClean="0">
                <a:latin typeface="Times New Roman" pitchFamily="18" charset="0"/>
                <a:cs typeface="Times New Roman" pitchFamily="18" charset="0"/>
              </a:rPr>
              <a:t>стереотипные поведение</a:t>
            </a:r>
            <a:r>
              <a:rPr lang="ru-RU" sz="1400" dirty="0" smtClean="0">
                <a:latin typeface="Times New Roman" pitchFamily="18" charset="0"/>
                <a:cs typeface="Times New Roman" pitchFamily="18" charset="0"/>
              </a:rPr>
              <a:t>, интересы и активность, что проявляется минимум в одной из следующих областей:</a:t>
            </a:r>
          </a:p>
          <a:p>
            <a:pPr>
              <a:buNone/>
            </a:pPr>
            <a:r>
              <a:rPr lang="ru-RU" sz="1400" dirty="0" smtClean="0">
                <a:latin typeface="Times New Roman" pitchFamily="18" charset="0"/>
                <a:cs typeface="Times New Roman" pitchFamily="18" charset="0"/>
              </a:rPr>
              <a:t> ▪ поглощенность стереотипными и ограниченными </a:t>
            </a:r>
            <a:r>
              <a:rPr lang="ru-RU" sz="1400" b="1" dirty="0" smtClean="0">
                <a:latin typeface="Times New Roman" pitchFamily="18" charset="0"/>
                <a:cs typeface="Times New Roman" pitchFamily="18" charset="0"/>
              </a:rPr>
              <a:t>интересами</a:t>
            </a: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внешне навязчивая привязанность к специфическим, нефункциональным </a:t>
            </a:r>
            <a:r>
              <a:rPr lang="ru-RU" sz="1400" b="1" dirty="0" smtClean="0">
                <a:latin typeface="Times New Roman" pitchFamily="18" charset="0"/>
                <a:cs typeface="Times New Roman" pitchFamily="18" charset="0"/>
              </a:rPr>
              <a:t>поступкам или ритуалам</a:t>
            </a: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стереотипные и повторяющиеся </a:t>
            </a:r>
            <a:r>
              <a:rPr lang="ru-RU" sz="1400" b="1" dirty="0" smtClean="0">
                <a:latin typeface="Times New Roman" pitchFamily="18" charset="0"/>
                <a:cs typeface="Times New Roman" pitchFamily="18" charset="0"/>
              </a:rPr>
              <a:t>моторные </a:t>
            </a:r>
            <a:r>
              <a:rPr lang="ru-RU" sz="1400" b="1" dirty="0" err="1" smtClean="0">
                <a:latin typeface="Times New Roman" pitchFamily="18" charset="0"/>
                <a:cs typeface="Times New Roman" pitchFamily="18" charset="0"/>
              </a:rPr>
              <a:t>манеризмы</a:t>
            </a: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повышенное внимание к частям предметов или нефункциональным элементам игрушек (к их запаху, осязанию поверхности, издаваемому ими шуму или вибрации). </a:t>
            </a:r>
          </a:p>
          <a:p>
            <a:endParaRPr lang="ru-RU"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2215</TotalTime>
  <Words>3115</Words>
  <Application>Microsoft Office PowerPoint</Application>
  <PresentationFormat>Экран (4:3)</PresentationFormat>
  <Paragraphs>183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Медицинские аспекты проблем детей с трудностями в обучении и воспитании</vt:lpstr>
      <vt:lpstr>Дизонтогенез</vt:lpstr>
      <vt:lpstr>Этиология</vt:lpstr>
      <vt:lpstr>Структура детской инвалидности </vt:lpstr>
      <vt:lpstr>Когнитивные нарушения</vt:lpstr>
      <vt:lpstr>Методы исследования</vt:lpstr>
      <vt:lpstr>Если ребенок не реагирует на речь</vt:lpstr>
      <vt:lpstr>Аутизм (РАС)</vt:lpstr>
      <vt:lpstr>Диагностические критерии ДА</vt:lpstr>
      <vt:lpstr>Нарушения речи при ДА</vt:lpstr>
      <vt:lpstr>Алалия</vt:lpstr>
      <vt:lpstr>Нарушения речи при алалии</vt:lpstr>
      <vt:lpstr>Моторная алалия</vt:lpstr>
      <vt:lpstr>Сенсорная алалия</vt:lpstr>
      <vt:lpstr>Нарушения речевого восприятия при нарушении слуха и сенсорной алалии</vt:lpstr>
      <vt:lpstr>Дифференциальная диагностика ДА и сенсо-моторной алалии</vt:lpstr>
      <vt:lpstr>Дополнительные методы исследования </vt:lpstr>
      <vt:lpstr>Содержание курсового лечения</vt:lpstr>
      <vt:lpstr>Психолого-педагогическая коррекция</vt:lpstr>
      <vt:lpstr>Основные задачи логопедической работы</vt:lpstr>
      <vt:lpstr>Методы логопедической коррекции</vt:lpstr>
      <vt:lpstr>Прикладной анализ поведения (методика ABA)</vt:lpstr>
      <vt:lpstr>Дифференциальная диагностика на основе лонгитудинального наблюдения</vt:lpstr>
      <vt:lpstr>Образовательный маршрут</vt:lpstr>
      <vt:lpstr>Таким образом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психреабилРешма</dc:title>
  <dc:creator>nii_mid</dc:creator>
  <cp:lastModifiedBy>olga.kocherova</cp:lastModifiedBy>
  <cp:revision>181</cp:revision>
  <dcterms:created xsi:type="dcterms:W3CDTF">2018-04-12T07:25:25Z</dcterms:created>
  <dcterms:modified xsi:type="dcterms:W3CDTF">2021-01-27T05:09:43Z</dcterms:modified>
</cp:coreProperties>
</file>