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2" autoAdjust="0"/>
  </p:normalViewPr>
  <p:slideViewPr>
    <p:cSldViewPr snapToGrid="0">
      <p:cViewPr varScale="1">
        <p:scale>
          <a:sx n="62" d="100"/>
          <a:sy n="62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75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112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47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75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303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21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2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4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9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980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597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6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66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95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5EEC-30C7-49CF-B82A-E3235CAF194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B62AA-E735-47D6-A319-73120DE0A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46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99599"/>
            <a:ext cx="7766936" cy="5318072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30880" algn="l"/>
              </a:tabLst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«Организация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методического объединения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начинающих </a:t>
            </a: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учителей-логопедов и </a:t>
            </a: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учителей-дефектологов </a:t>
            </a: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«Точка роста</a:t>
            </a: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2022-2023 учебный год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301" y="130886"/>
            <a:ext cx="1811118" cy="18111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92218" y="210516"/>
            <a:ext cx="1122562" cy="139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4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0378" y="736168"/>
            <a:ext cx="9980909" cy="4805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в работе, в части: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ланирования деятельности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оформления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документации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6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мониторинга (диагностики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49263">
              <a:lnSpc>
                <a:spcPct val="106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коррекционной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с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детьми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49263">
              <a:lnSpc>
                <a:spcPct val="106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консультаций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родителей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воспитанников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взаимодействия с педагогами ДОУ и т.д.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2552" y="119861"/>
            <a:ext cx="6096000" cy="8826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 методического объединения «Точка роста»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48125"/>
              </p:ext>
            </p:extLst>
          </p:nvPr>
        </p:nvGraphicFramePr>
        <p:xfrm>
          <a:off x="356461" y="1158844"/>
          <a:ext cx="11204813" cy="522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6174">
                  <a:extLst>
                    <a:ext uri="{9D8B030D-6E8A-4147-A177-3AD203B41FA5}">
                      <a16:colId xmlns:a16="http://schemas.microsoft.com/office/drawing/2014/main" val="3020217462"/>
                    </a:ext>
                  </a:extLst>
                </a:gridCol>
                <a:gridCol w="5451636">
                  <a:extLst>
                    <a:ext uri="{9D8B030D-6E8A-4147-A177-3AD203B41FA5}">
                      <a16:colId xmlns:a16="http://schemas.microsoft.com/office/drawing/2014/main" val="3594434449"/>
                    </a:ext>
                  </a:extLst>
                </a:gridCol>
                <a:gridCol w="3008862">
                  <a:extLst>
                    <a:ext uri="{9D8B030D-6E8A-4147-A177-3AD203B41FA5}">
                      <a16:colId xmlns:a16="http://schemas.microsoft.com/office/drawing/2014/main" val="834219487"/>
                    </a:ext>
                  </a:extLst>
                </a:gridCol>
                <a:gridCol w="1548141">
                  <a:extLst>
                    <a:ext uri="{9D8B030D-6E8A-4147-A177-3AD203B41FA5}">
                      <a16:colId xmlns:a16="http://schemas.microsoft.com/office/drawing/2014/main" val="3767999983"/>
                    </a:ext>
                  </a:extLst>
                </a:gridCol>
              </a:tblGrid>
              <a:tr h="688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и форма выступления 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Дата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проведения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extLst>
                  <a:ext uri="{0D108BD9-81ED-4DB2-BD59-A6C34878D82A}">
                    <a16:rowId xmlns:a16="http://schemas.microsoft.com/office/drawing/2014/main" val="2764941062"/>
                  </a:ext>
                </a:extLst>
              </a:tr>
              <a:tr h="2255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методического объединения «Точка роста»: «Повышение уровня профессиональной компетентности начинающих учителей-логопедов и учителей-дефектологов, как важнейший фактор их профессионального роста и повышения качества образования в процессе коррекционной работы в ДОУ».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Болдырева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М.Н.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ТПМПК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Сухарева А.В.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ТПМПК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12.10.2022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extLst>
                  <a:ext uri="{0D108BD9-81ED-4DB2-BD59-A6C34878D82A}">
                    <a16:rowId xmlns:a16="http://schemas.microsoft.com/office/drawing/2014/main" val="3901036151"/>
                  </a:ext>
                </a:extLst>
              </a:tr>
              <a:tr h="2255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 «Рабочая программа учителя-логопеда».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 «Планирование деятельности учителя-дефектолога в ДОУ».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</a:t>
                      </a: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«Современные аспекты оформления документации учителя-логопеда»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Лепилова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</a:t>
                      </a: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Хренова </a:t>
                      </a:r>
                      <a:r>
                        <a:rPr lang="ru-RU" sz="20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</a:t>
                      </a: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№79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00" spc="-2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Образцова В.В.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</a:t>
                      </a: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№108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24.11.2022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38" marR="63738" marT="0" marB="0"/>
                </a:tc>
                <a:extLst>
                  <a:ext uri="{0D108BD9-81ED-4DB2-BD59-A6C34878D82A}">
                    <a16:rowId xmlns:a16="http://schemas.microsoft.com/office/drawing/2014/main" val="2914213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00807"/>
              </p:ext>
            </p:extLst>
          </p:nvPr>
        </p:nvGraphicFramePr>
        <p:xfrm>
          <a:off x="344032" y="398354"/>
          <a:ext cx="11126709" cy="6092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8170">
                  <a:extLst>
                    <a:ext uri="{9D8B030D-6E8A-4147-A177-3AD203B41FA5}">
                      <a16:colId xmlns:a16="http://schemas.microsoft.com/office/drawing/2014/main" val="135954269"/>
                    </a:ext>
                  </a:extLst>
                </a:gridCol>
                <a:gridCol w="5430859">
                  <a:extLst>
                    <a:ext uri="{9D8B030D-6E8A-4147-A177-3AD203B41FA5}">
                      <a16:colId xmlns:a16="http://schemas.microsoft.com/office/drawing/2014/main" val="3746726025"/>
                    </a:ext>
                  </a:extLst>
                </a:gridCol>
                <a:gridCol w="3150606">
                  <a:extLst>
                    <a:ext uri="{9D8B030D-6E8A-4147-A177-3AD203B41FA5}">
                      <a16:colId xmlns:a16="http://schemas.microsoft.com/office/drawing/2014/main" val="467057456"/>
                    </a:ext>
                  </a:extLst>
                </a:gridCol>
                <a:gridCol w="1367074">
                  <a:extLst>
                    <a:ext uri="{9D8B030D-6E8A-4147-A177-3AD203B41FA5}">
                      <a16:colId xmlns:a16="http://schemas.microsoft.com/office/drawing/2014/main" val="2897503912"/>
                    </a:ext>
                  </a:extLst>
                </a:gridCol>
              </a:tblGrid>
              <a:tr h="2969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Декабрь 2022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</a:t>
                      </a:r>
                      <a:r>
                        <a:rPr lang="ru-RU" sz="1800" b="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«Система коррекционной работы в ДОУ компенсирующей направленности для детей с интеллектуальными нарушениями»</a:t>
                      </a:r>
                      <a:r>
                        <a:rPr lang="ru-RU" sz="1800" b="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 «Специфика проведения коррекционной работы с детьми, имеющими нарушение зрения».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 «Диагностика речевых нарушений детей с ТНР и формирование логопедического заключения».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Пущён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О.С.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воспитатель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Матвеева Н.И.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МБДОУ №146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Потёмкина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О.А.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22.12.2022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4274622257"/>
                  </a:ext>
                </a:extLst>
              </a:tr>
              <a:tr h="3123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Январь 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«Заключение психолого-медико-педагогической комиссии: как правильно понять и как создать специальные условия обучения»</a:t>
                      </a:r>
                      <a:r>
                        <a:rPr lang="ru-RU" sz="18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Консультация: «Объективно составленная характеристика на ребенка- важное условие для профессионального и адекватного определения образовательного маршрута воспитанника».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Семинар-практикум: «Стратегия принятия родителями воспитанников диагноза ребенка».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Болдырева М.Н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ТПМПК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Морозова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В.Н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ТПМПК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Гомина Н.Г.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ТПМПК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26.01.2023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164209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4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31631"/>
              </p:ext>
            </p:extLst>
          </p:nvPr>
        </p:nvGraphicFramePr>
        <p:xfrm>
          <a:off x="320040" y="280339"/>
          <a:ext cx="11237976" cy="6307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383">
                  <a:extLst>
                    <a:ext uri="{9D8B030D-6E8A-4147-A177-3AD203B41FA5}">
                      <a16:colId xmlns:a16="http://schemas.microsoft.com/office/drawing/2014/main" val="1335339807"/>
                    </a:ext>
                  </a:extLst>
                </a:gridCol>
                <a:gridCol w="5352318">
                  <a:extLst>
                    <a:ext uri="{9D8B030D-6E8A-4147-A177-3AD203B41FA5}">
                      <a16:colId xmlns:a16="http://schemas.microsoft.com/office/drawing/2014/main" val="3488777951"/>
                    </a:ext>
                  </a:extLst>
                </a:gridCol>
                <a:gridCol w="3292023">
                  <a:extLst>
                    <a:ext uri="{9D8B030D-6E8A-4147-A177-3AD203B41FA5}">
                      <a16:colId xmlns:a16="http://schemas.microsoft.com/office/drawing/2014/main" val="1775345574"/>
                    </a:ext>
                  </a:extLst>
                </a:gridCol>
                <a:gridCol w="1419252">
                  <a:extLst>
                    <a:ext uri="{9D8B030D-6E8A-4147-A177-3AD203B41FA5}">
                      <a16:colId xmlns:a16="http://schemas.microsoft.com/office/drawing/2014/main" val="1262575915"/>
                    </a:ext>
                  </a:extLst>
                </a:gridCol>
              </a:tblGrid>
              <a:tr h="261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по обучению грамоте детей дошкольного возраста, имеющими ТНР и воспитанников с ЗПР «Буквы изучаем, звуки различаем, читать по слогам начинаем».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Мастер-класс: «</a:t>
                      </a:r>
                      <a:r>
                        <a:rPr lang="ru-RU" sz="17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Фронтальные занятия по формированию </a:t>
                      </a:r>
                      <a:r>
                        <a:rPr lang="ru-RU" sz="17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лексико-грамматических средств языка». 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Мастер-класс: «Тесное взаимодействие всех участников образовательного процесса как залог эффективной коррекционно-развивающей работы в ДОУ».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Горбатова 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b="0" spc="-2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Колтун И.В.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r>
                        <a:rPr lang="ru-RU" sz="16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</a:t>
                      </a:r>
                      <a:r>
                        <a:rPr lang="ru-RU" sz="1600" b="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Ивашко 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Н.Г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ТПМПК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Овечкина 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Т.Ю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23.03.2023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extLst>
                  <a:ext uri="{0D108BD9-81ED-4DB2-BD59-A6C34878D82A}">
                    <a16:rowId xmlns:a16="http://schemas.microsoft.com/office/drawing/2014/main" val="1470905020"/>
                  </a:ext>
                </a:extLst>
              </a:tr>
              <a:tr h="2350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Мастер-класс: «Игры на развитие фонематического слуха как необходимый этап в автоматизации поставленных звуков».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Мастер-класс: «Создание авторских пособий для успешной коррекционной работы».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Мастер-классы: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«Самомассаж кистей и пальцев рук для развития речи дошкольников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Су-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джок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терапии в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работе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дошкольного возраста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Воробьева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Власова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Л.Ю.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Лепилова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Е.Ю.,</a:t>
                      </a:r>
                      <a:r>
                        <a:rPr lang="ru-RU" sz="17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М.С</a:t>
                      </a:r>
                      <a:r>
                        <a:rPr lang="ru-RU" sz="17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учителя-логопеды МБДОУ № </a:t>
                      </a: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27.04.2023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extLst>
                  <a:ext uri="{0D108BD9-81ED-4DB2-BD59-A6C34878D82A}">
                    <a16:rowId xmlns:a16="http://schemas.microsoft.com/office/drawing/2014/main" val="1731171728"/>
                  </a:ext>
                </a:extLst>
              </a:tr>
              <a:tr h="1120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Круглый стол: «Итоги деятельности методического объединения: анализ, результаты и перспективы».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Болдырева М.Н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ТПМПК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Сухарева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А.В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ТПМПК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18.05.2023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9" marR="35179" marT="0" marB="0"/>
                </a:tc>
                <a:extLst>
                  <a:ext uri="{0D108BD9-81ED-4DB2-BD59-A6C34878D82A}">
                    <a16:rowId xmlns:a16="http://schemas.microsoft.com/office/drawing/2014/main" val="3017854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1150" y="2182368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Благодарим </a:t>
            </a:r>
            <a:r>
              <a:rPr lang="ru-RU" sz="4800" smtClean="0"/>
              <a:t>за </a:t>
            </a:r>
            <a:r>
              <a:rPr lang="ru-RU" sz="4800" smtClean="0"/>
              <a:t>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368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9224" y="1359353"/>
            <a:ext cx="9308592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30880" algn="l"/>
              </a:tabLst>
            </a:pPr>
            <a:r>
              <a:rPr lang="ru-RU" sz="3600" b="1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 живет до тех пор, пока учится</a:t>
            </a:r>
            <a:r>
              <a:rPr lang="ru-RU" sz="3600" b="1" dirty="0" smtClean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30880" algn="l"/>
              </a:tabLs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30880" algn="l"/>
              </a:tabLst>
            </a:pPr>
            <a:r>
              <a:rPr lang="ru-RU" sz="3600" b="1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3600" b="1" dirty="0" smtClean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К.Д. Ушинский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30880" algn="l"/>
              </a:tabLst>
            </a:pPr>
            <a:r>
              <a:rPr lang="ru-RU" sz="3600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52407"/>
            <a:ext cx="9536049" cy="5188955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Тема: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«Повышение уровня профессиональной компетентности начинающих учителей-логопедов и учителей-дефектологов, как важнейшее фактор их профессионального роста и повышения качества образования в процессе коррекционной работы в ДОУ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algn="just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Цель: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Содействие профессиональному росту и раскрытию профессионального потенциала начинающих учителей - логопедов и учителей - дефектологов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87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2955" y="89625"/>
            <a:ext cx="9190495" cy="5756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Способствовать повышению уровня профессиональной компетентности начинающих учителей-логопедов и учителей-дефектологов через их активное участие в образовательных мероприятиях методического объединения «Точка роста» (семинары-практикумы, мастер-классы, дискуссионные площадки, круглые столы, педагогические мастерские и др.).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8934" y="198113"/>
            <a:ext cx="9190495" cy="6415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Знакомить участников методического объединения с опытом работы специалистов Территориальной ПМПК и ДОУ города.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информационно-методическую поддержку начинающим учителям-логопедам и учителям-дефектологам в коррекционно-развивающей работе.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(по результатам работы методического объединения) консультативно-методические материалы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0895" y="1131376"/>
            <a:ext cx="10151389" cy="544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6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Главные черты характера специалиста: 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любовь к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детям </a:t>
            </a: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терпеливость </a:t>
            </a: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эмоциональная сдержанность</a:t>
            </a: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спокойствие </a:t>
            </a: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любознательность </a:t>
            </a: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усидчивость</a:t>
            </a: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стойкость</a:t>
            </a: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выдержка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7457" y="1099464"/>
            <a:ext cx="9515959" cy="4531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Плюсы работы: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короткий рабочий день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(продолжительность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часа)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значимая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длинный отпуск (56 календарных дней)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самосовершенствование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едение частной практики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6000"/>
              </a:lnSpc>
              <a:spcAft>
                <a:spcPts val="800"/>
              </a:spcAft>
            </a:pPr>
            <a:r>
              <a:rPr lang="ru-RU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8936" y="1193370"/>
            <a:ext cx="8648054" cy="4007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6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Подводные камни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ctr">
              <a:lnSpc>
                <a:spcPct val="106000"/>
              </a:lnSpc>
              <a:spcAft>
                <a:spcPts val="0"/>
              </a:spcAft>
            </a:pPr>
            <a:endParaRPr lang="ru-RU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 сложная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работа;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заполнения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большого объема отчетной документации;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разочарование при отсутствии ожидаемого результата.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952" y="390204"/>
            <a:ext cx="9763932" cy="653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Начинающий специалист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 уметь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indent="-5715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диагностику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indent="-5715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заполнять документацию, составлять программы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indent="-5715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коррекционную работу с учетом индивидуальных особенностей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</a:t>
            </a:r>
          </a:p>
          <a:p>
            <a:pPr marL="1028700" indent="-5715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консультировать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(законных представителей)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по вопросам развития и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коррекции</a:t>
            </a:r>
          </a:p>
          <a:p>
            <a:pPr marL="1028700" indent="-5715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взаимодействовать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педагогами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</TotalTime>
  <Words>666</Words>
  <Application>Microsoft Office PowerPoint</Application>
  <PresentationFormat>Широкоэкранный</PresentationFormat>
  <Paragraphs>157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«Организация работы  методического объединения  для начинающих  учителей-логопедов и  учителей-дефектологов  «Точка роста»  2022-2023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работы методического объединения для начинающих  учителей-логопедов и  учителей-дефектологов  «Точка роста»</dc:title>
  <dc:creator>User</dc:creator>
  <cp:lastModifiedBy>User</cp:lastModifiedBy>
  <cp:revision>18</cp:revision>
  <dcterms:created xsi:type="dcterms:W3CDTF">2022-10-11T06:55:56Z</dcterms:created>
  <dcterms:modified xsi:type="dcterms:W3CDTF">2022-10-19T06:11:17Z</dcterms:modified>
</cp:coreProperties>
</file>